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380" r:id="rId32"/>
    <p:sldId id="381" r:id="rId33"/>
    <p:sldId id="382" r:id="rId34"/>
    <p:sldId id="383" r:id="rId35"/>
    <p:sldId id="299" r:id="rId36"/>
    <p:sldId id="370" r:id="rId37"/>
    <p:sldId id="371" r:id="rId38"/>
    <p:sldId id="349" r:id="rId39"/>
    <p:sldId id="350" r:id="rId40"/>
    <p:sldId id="353" r:id="rId41"/>
    <p:sldId id="351" r:id="rId42"/>
    <p:sldId id="285" r:id="rId43"/>
    <p:sldId id="376" r:id="rId44"/>
    <p:sldId id="378" r:id="rId45"/>
    <p:sldId id="379" r:id="rId46"/>
    <p:sldId id="268" r:id="rId47"/>
    <p:sldId id="369" r:id="rId48"/>
    <p:sldId id="384" r:id="rId49"/>
    <p:sldId id="385" r:id="rId50"/>
    <p:sldId id="267" r:id="rId51"/>
    <p:sldId id="269" r:id="rId52"/>
    <p:sldId id="355" r:id="rId53"/>
    <p:sldId id="264" r:id="rId54"/>
    <p:sldId id="265" r:id="rId55"/>
    <p:sldId id="297" r:id="rId56"/>
    <p:sldId id="416" r:id="rId57"/>
    <p:sldId id="417" r:id="rId58"/>
    <p:sldId id="418" r:id="rId59"/>
    <p:sldId id="303" r:id="rId60"/>
    <p:sldId id="419" r:id="rId61"/>
    <p:sldId id="304" r:id="rId62"/>
    <p:sldId id="305" r:id="rId63"/>
    <p:sldId id="356" r:id="rId64"/>
    <p:sldId id="357" r:id="rId65"/>
    <p:sldId id="358" r:id="rId66"/>
    <p:sldId id="306" r:id="rId67"/>
    <p:sldId id="386" r:id="rId68"/>
    <p:sldId id="387" r:id="rId69"/>
    <p:sldId id="388" r:id="rId70"/>
    <p:sldId id="390" r:id="rId71"/>
    <p:sldId id="391" r:id="rId72"/>
    <p:sldId id="389" r:id="rId73"/>
    <p:sldId id="392" r:id="rId74"/>
    <p:sldId id="393" r:id="rId75"/>
    <p:sldId id="315" r:id="rId76"/>
    <p:sldId id="373" r:id="rId77"/>
    <p:sldId id="284" r:id="rId78"/>
    <p:sldId id="377" r:id="rId79"/>
    <p:sldId id="270" r:id="rId80"/>
    <p:sldId id="317" r:id="rId81"/>
    <p:sldId id="316" r:id="rId82"/>
    <p:sldId id="318" r:id="rId83"/>
    <p:sldId id="319" r:id="rId84"/>
    <p:sldId id="320" r:id="rId85"/>
    <p:sldId id="322" r:id="rId86"/>
    <p:sldId id="321" r:id="rId87"/>
    <p:sldId id="394" r:id="rId88"/>
    <p:sldId id="395" r:id="rId89"/>
    <p:sldId id="396" r:id="rId90"/>
    <p:sldId id="359" r:id="rId91"/>
    <p:sldId id="397" r:id="rId92"/>
    <p:sldId id="398" r:id="rId93"/>
    <p:sldId id="372" r:id="rId94"/>
    <p:sldId id="281" r:id="rId95"/>
    <p:sldId id="287" r:id="rId96"/>
    <p:sldId id="323" r:id="rId97"/>
    <p:sldId id="324" r:id="rId98"/>
    <p:sldId id="325" r:id="rId99"/>
    <p:sldId id="326" r:id="rId100"/>
    <p:sldId id="327" r:id="rId101"/>
    <p:sldId id="328" r:id="rId102"/>
    <p:sldId id="329" r:id="rId103"/>
    <p:sldId id="354" r:id="rId104"/>
    <p:sldId id="330" r:id="rId105"/>
    <p:sldId id="331" r:id="rId106"/>
    <p:sldId id="332" r:id="rId107"/>
    <p:sldId id="399" r:id="rId108"/>
    <p:sldId id="333" r:id="rId109"/>
    <p:sldId id="334" r:id="rId110"/>
    <p:sldId id="335" r:id="rId111"/>
    <p:sldId id="336" r:id="rId112"/>
    <p:sldId id="400" r:id="rId113"/>
    <p:sldId id="401" r:id="rId114"/>
    <p:sldId id="402" r:id="rId115"/>
    <p:sldId id="403" r:id="rId116"/>
    <p:sldId id="404" r:id="rId117"/>
    <p:sldId id="405" r:id="rId118"/>
    <p:sldId id="337" r:id="rId119"/>
    <p:sldId id="338" r:id="rId120"/>
    <p:sldId id="339" r:id="rId121"/>
    <p:sldId id="340" r:id="rId122"/>
    <p:sldId id="408" r:id="rId123"/>
    <p:sldId id="407" r:id="rId124"/>
    <p:sldId id="406" r:id="rId125"/>
    <p:sldId id="409" r:id="rId126"/>
    <p:sldId id="410" r:id="rId127"/>
    <p:sldId id="411" r:id="rId128"/>
    <p:sldId id="412" r:id="rId129"/>
    <p:sldId id="341" r:id="rId130"/>
    <p:sldId id="413" r:id="rId131"/>
    <p:sldId id="414" r:id="rId132"/>
    <p:sldId id="415" r:id="rId133"/>
    <p:sldId id="286" r:id="rId134"/>
    <p:sldId id="288" r:id="rId135"/>
    <p:sldId id="361" r:id="rId136"/>
    <p:sldId id="362" r:id="rId137"/>
    <p:sldId id="363" r:id="rId138"/>
    <p:sldId id="364" r:id="rId139"/>
    <p:sldId id="365" r:id="rId140"/>
    <p:sldId id="366" r:id="rId141"/>
    <p:sldId id="367" r:id="rId142"/>
    <p:sldId id="290" r:id="rId143"/>
    <p:sldId id="272" r:id="rId144"/>
    <p:sldId id="289" r:id="rId145"/>
    <p:sldId id="274" r:id="rId146"/>
    <p:sldId id="273" r:id="rId147"/>
    <p:sldId id="275" r:id="rId148"/>
    <p:sldId id="291" r:id="rId149"/>
    <p:sldId id="276" r:id="rId150"/>
    <p:sldId id="277" r:id="rId151"/>
    <p:sldId id="279" r:id="rId152"/>
    <p:sldId id="278" r:id="rId153"/>
    <p:sldId id="280" r:id="rId154"/>
    <p:sldId id="292" r:id="rId155"/>
    <p:sldId id="293" r:id="rId156"/>
    <p:sldId id="294" r:id="rId157"/>
    <p:sldId id="295" r:id="rId158"/>
    <p:sldId id="296"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DB92A-9AE6-4D95-8FAC-2E1D08BEF2EB}"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F3985-A231-413E-8760-2361EEB34C61}" type="slidenum">
              <a:rPr lang="en-US" smtClean="0"/>
              <a:t>‹#›</a:t>
            </a:fld>
            <a:endParaRPr lang="en-US"/>
          </a:p>
        </p:txBody>
      </p:sp>
    </p:spTree>
    <p:extLst>
      <p:ext uri="{BB962C8B-B14F-4D97-AF65-F5344CB8AC3E}">
        <p14:creationId xmlns:p14="http://schemas.microsoft.com/office/powerpoint/2010/main" val="37727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2F3985-A231-413E-8760-2361EEB34C61}" type="slidenum">
              <a:rPr lang="en-US" smtClean="0"/>
              <a:t>122</a:t>
            </a:fld>
            <a:endParaRPr lang="en-US"/>
          </a:p>
        </p:txBody>
      </p:sp>
    </p:spTree>
    <p:extLst>
      <p:ext uri="{BB962C8B-B14F-4D97-AF65-F5344CB8AC3E}">
        <p14:creationId xmlns:p14="http://schemas.microsoft.com/office/powerpoint/2010/main" val="328983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4/19/2024</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4/19/2024</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b="1" dirty="0"/>
              <a:t>Rebalances</a:t>
            </a:r>
            <a:r>
              <a:rPr lang="en-US" dirty="0"/>
              <a:t>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a:t>
            </a:r>
            <a:r>
              <a:rPr lang="en-US" b="1" dirty="0"/>
              <a:t>heartbeats</a:t>
            </a:r>
            <a:r>
              <a:rPr lang="en-US" dirty="0"/>
              <a:t>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 (based on </a:t>
            </a:r>
            <a:r>
              <a:rPr lang="en-US" b="1" i="0" dirty="0">
                <a:solidFill>
                  <a:srgbClr val="111827"/>
                </a:solidFill>
                <a:effectLst/>
                <a:latin typeface="Söhne Mono"/>
              </a:rPr>
              <a:t>session.timeout.ms</a:t>
            </a:r>
            <a:r>
              <a:rPr lang="en-US" dirty="0"/>
              <a:t>)</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5BE8-3084-48A9-BDE4-2A65A073E6B1}"/>
              </a:ext>
            </a:extLst>
          </p:cNvPr>
          <p:cNvPicPr>
            <a:picLocks noChangeAspect="1"/>
          </p:cNvPicPr>
          <p:nvPr/>
        </p:nvPicPr>
        <p:blipFill>
          <a:blip r:embed="rId2"/>
          <a:stretch>
            <a:fillRect/>
          </a:stretch>
        </p:blipFill>
        <p:spPr>
          <a:xfrm>
            <a:off x="6680860" y="782676"/>
            <a:ext cx="5249008" cy="4772691"/>
          </a:xfrm>
          <a:prstGeom prst="rect">
            <a:avLst/>
          </a:prstGeom>
        </p:spPr>
      </p:pic>
      <p:sp>
        <p:nvSpPr>
          <p:cNvPr id="4" name="Rectangle 3">
            <a:extLst>
              <a:ext uri="{FF2B5EF4-FFF2-40B4-BE49-F238E27FC236}">
                <a16:creationId xmlns:a16="http://schemas.microsoft.com/office/drawing/2014/main" id="{64302936-943E-494C-BE37-9D0009399017}"/>
              </a:ext>
            </a:extLst>
          </p:cNvPr>
          <p:cNvSpPr/>
          <p:nvPr/>
        </p:nvSpPr>
        <p:spPr>
          <a:xfrm>
            <a:off x="824753" y="3048000"/>
            <a:ext cx="2151529"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85088D-2576-45E5-9A88-2D8855516888}"/>
              </a:ext>
            </a:extLst>
          </p:cNvPr>
          <p:cNvSpPr txBox="1"/>
          <p:nvPr/>
        </p:nvSpPr>
        <p:spPr>
          <a:xfrm>
            <a:off x="1344705" y="3254188"/>
            <a:ext cx="1766047" cy="369332"/>
          </a:xfrm>
          <a:prstGeom prst="rect">
            <a:avLst/>
          </a:prstGeom>
          <a:noFill/>
        </p:spPr>
        <p:txBody>
          <a:bodyPr wrap="square" rtlCol="0">
            <a:spAutoFit/>
          </a:bodyPr>
          <a:lstStyle/>
          <a:p>
            <a:r>
              <a:rPr lang="fr-FR" dirty="0"/>
              <a:t>Consumer</a:t>
            </a:r>
            <a:endParaRPr lang="en-US" dirty="0"/>
          </a:p>
        </p:txBody>
      </p:sp>
      <p:sp>
        <p:nvSpPr>
          <p:cNvPr id="6" name="Rectangle 5">
            <a:extLst>
              <a:ext uri="{FF2B5EF4-FFF2-40B4-BE49-F238E27FC236}">
                <a16:creationId xmlns:a16="http://schemas.microsoft.com/office/drawing/2014/main" id="{2D8C4CA2-1E71-4386-B079-1831E89EC022}"/>
              </a:ext>
            </a:extLst>
          </p:cNvPr>
          <p:cNvSpPr/>
          <p:nvPr/>
        </p:nvSpPr>
        <p:spPr>
          <a:xfrm>
            <a:off x="3765176" y="2043953"/>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7E49AF-7DD2-4D9D-B7C9-BDCDC02EB78D}"/>
              </a:ext>
            </a:extLst>
          </p:cNvPr>
          <p:cNvSpPr/>
          <p:nvPr/>
        </p:nvSpPr>
        <p:spPr>
          <a:xfrm>
            <a:off x="3765176" y="3935506"/>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4063F72-2135-4765-B404-AC01CB3DEC60}"/>
              </a:ext>
            </a:extLst>
          </p:cNvPr>
          <p:cNvCxnSpPr/>
          <p:nvPr/>
        </p:nvCxnSpPr>
        <p:spPr>
          <a:xfrm flipV="1">
            <a:off x="2438400" y="2545976"/>
            <a:ext cx="1084729" cy="29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1FE6D4-A67D-4EFD-911A-9C9847B73FB8}"/>
              </a:ext>
            </a:extLst>
          </p:cNvPr>
          <p:cNvCxnSpPr/>
          <p:nvPr/>
        </p:nvCxnSpPr>
        <p:spPr>
          <a:xfrm>
            <a:off x="2366682" y="4177553"/>
            <a:ext cx="1021977"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393427-BB4F-4248-9929-F213BB1C10B1}"/>
              </a:ext>
            </a:extLst>
          </p:cNvPr>
          <p:cNvSpPr txBox="1"/>
          <p:nvPr/>
        </p:nvSpPr>
        <p:spPr>
          <a:xfrm>
            <a:off x="4132729" y="2294965"/>
            <a:ext cx="1864659" cy="369332"/>
          </a:xfrm>
          <a:prstGeom prst="rect">
            <a:avLst/>
          </a:prstGeom>
          <a:noFill/>
        </p:spPr>
        <p:txBody>
          <a:bodyPr wrap="square" rtlCol="0">
            <a:spAutoFit/>
          </a:bodyPr>
          <a:lstStyle/>
          <a:p>
            <a:pPr algn="ctr"/>
            <a:r>
              <a:rPr lang="fr-FR" dirty="0"/>
              <a:t>Crash</a:t>
            </a:r>
            <a:endParaRPr lang="en-US" dirty="0"/>
          </a:p>
        </p:txBody>
      </p:sp>
      <p:sp>
        <p:nvSpPr>
          <p:cNvPr id="13" name="TextBox 12">
            <a:extLst>
              <a:ext uri="{FF2B5EF4-FFF2-40B4-BE49-F238E27FC236}">
                <a16:creationId xmlns:a16="http://schemas.microsoft.com/office/drawing/2014/main" id="{8CB4286A-CA34-4955-9D97-869DBDFA55AA}"/>
              </a:ext>
            </a:extLst>
          </p:cNvPr>
          <p:cNvSpPr txBox="1"/>
          <p:nvPr/>
        </p:nvSpPr>
        <p:spPr>
          <a:xfrm>
            <a:off x="4074458" y="4256457"/>
            <a:ext cx="1864659" cy="369332"/>
          </a:xfrm>
          <a:prstGeom prst="rect">
            <a:avLst/>
          </a:prstGeom>
          <a:noFill/>
        </p:spPr>
        <p:txBody>
          <a:bodyPr wrap="square" rtlCol="0">
            <a:spAutoFit/>
          </a:bodyPr>
          <a:lstStyle/>
          <a:p>
            <a:pPr algn="ctr"/>
            <a:r>
              <a:rPr lang="fr-FR" dirty="0" err="1"/>
              <a:t>Stoped</a:t>
            </a:r>
            <a:r>
              <a:rPr lang="fr-FR" dirty="0"/>
              <a:t> </a:t>
            </a:r>
            <a:r>
              <a:rPr lang="fr-FR" dirty="0" err="1"/>
              <a:t>Manualy</a:t>
            </a:r>
            <a:endParaRPr lang="en-US" dirty="0"/>
          </a:p>
        </p:txBody>
      </p:sp>
    </p:spTree>
    <p:extLst>
      <p:ext uri="{BB962C8B-B14F-4D97-AF65-F5344CB8AC3E}">
        <p14:creationId xmlns:p14="http://schemas.microsoft.com/office/powerpoint/2010/main" val="1221239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43753" y="2284256"/>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5102767"/>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Tree>
    <p:extLst>
      <p:ext uri="{BB962C8B-B14F-4D97-AF65-F5344CB8AC3E}">
        <p14:creationId xmlns:p14="http://schemas.microsoft.com/office/powerpoint/2010/main" val="4161595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F8B36-7FDF-45FB-992A-35D228D56C68}"/>
              </a:ext>
            </a:extLst>
          </p:cNvPr>
          <p:cNvSpPr txBox="1"/>
          <p:nvPr/>
        </p:nvSpPr>
        <p:spPr>
          <a:xfrm>
            <a:off x="2496670" y="407005"/>
            <a:ext cx="7198659" cy="369332"/>
          </a:xfrm>
          <a:prstGeom prst="rect">
            <a:avLst/>
          </a:prstGeom>
          <a:noFill/>
        </p:spPr>
        <p:txBody>
          <a:bodyPr wrap="square" rtlCol="0">
            <a:spAutoFit/>
          </a:bodyPr>
          <a:lstStyle/>
          <a:p>
            <a:pPr algn="ctr"/>
            <a:r>
              <a:rPr lang="en-US" dirty="0"/>
              <a:t>body of a consumer will look as follows</a:t>
            </a:r>
          </a:p>
        </p:txBody>
      </p:sp>
      <p:pic>
        <p:nvPicPr>
          <p:cNvPr id="4" name="Picture 3">
            <a:extLst>
              <a:ext uri="{FF2B5EF4-FFF2-40B4-BE49-F238E27FC236}">
                <a16:creationId xmlns:a16="http://schemas.microsoft.com/office/drawing/2014/main" id="{D1EBB43E-A8E2-4B76-B618-485EA8BE37E6}"/>
              </a:ext>
            </a:extLst>
          </p:cNvPr>
          <p:cNvPicPr>
            <a:picLocks noChangeAspect="1"/>
          </p:cNvPicPr>
          <p:nvPr/>
        </p:nvPicPr>
        <p:blipFill>
          <a:blip r:embed="rId2"/>
          <a:stretch>
            <a:fillRect/>
          </a:stretch>
        </p:blipFill>
        <p:spPr>
          <a:xfrm>
            <a:off x="2445257" y="776337"/>
            <a:ext cx="7301485" cy="5690239"/>
          </a:xfrm>
          <a:prstGeom prst="rect">
            <a:avLst/>
          </a:prstGeom>
        </p:spPr>
      </p:pic>
    </p:spTree>
    <p:extLst>
      <p:ext uri="{BB962C8B-B14F-4D97-AF65-F5344CB8AC3E}">
        <p14:creationId xmlns:p14="http://schemas.microsoft.com/office/powerpoint/2010/main" val="1501602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1B276-BFB5-463F-BC9B-63A7FB824333}"/>
              </a:ext>
            </a:extLst>
          </p:cNvPr>
          <p:cNvSpPr txBox="1"/>
          <p:nvPr/>
        </p:nvSpPr>
        <p:spPr>
          <a:xfrm>
            <a:off x="430306" y="715398"/>
            <a:ext cx="10318376" cy="923330"/>
          </a:xfrm>
          <a:prstGeom prst="rect">
            <a:avLst/>
          </a:prstGeom>
          <a:noFill/>
        </p:spPr>
        <p:txBody>
          <a:bodyPr wrap="square" rtlCol="0">
            <a:spAutoFit/>
          </a:bodyPr>
          <a:lstStyle/>
          <a:p>
            <a:r>
              <a:rPr lang="en-US" dirty="0"/>
              <a:t>poll() returns a list of records  written to Kafka Broker that consumers in our group have not read yet</a:t>
            </a:r>
          </a:p>
          <a:p>
            <a:r>
              <a:rPr lang="en-US" dirty="0"/>
              <a:t>	Each record contains the topic and partition the record came from, the offset of the record within 	the partition, and of course the key and the value of the record</a:t>
            </a:r>
          </a:p>
        </p:txBody>
      </p:sp>
      <p:sp>
        <p:nvSpPr>
          <p:cNvPr id="3" name="TextBox 2">
            <a:extLst>
              <a:ext uri="{FF2B5EF4-FFF2-40B4-BE49-F238E27FC236}">
                <a16:creationId xmlns:a16="http://schemas.microsoft.com/office/drawing/2014/main" id="{87556B73-51BB-4266-8885-5C2B740DB804}"/>
              </a:ext>
            </a:extLst>
          </p:cNvPr>
          <p:cNvSpPr txBox="1"/>
          <p:nvPr/>
        </p:nvSpPr>
        <p:spPr>
          <a:xfrm>
            <a:off x="510988" y="2088776"/>
            <a:ext cx="9959788" cy="923330"/>
          </a:xfrm>
          <a:prstGeom prst="rect">
            <a:avLst/>
          </a:prstGeom>
          <a:noFill/>
        </p:spPr>
        <p:txBody>
          <a:bodyPr wrap="square" rtlCol="0">
            <a:spAutoFit/>
          </a:bodyPr>
          <a:lstStyle/>
          <a:p>
            <a:r>
              <a:rPr lang="en-US" dirty="0"/>
              <a:t>The same way that sharks must keep moving or they die, consumers must keep polling Kafka or they will be con‐ </a:t>
            </a:r>
            <a:r>
              <a:rPr lang="en-US" dirty="0" err="1"/>
              <a:t>sidered</a:t>
            </a:r>
            <a:r>
              <a:rPr lang="en-US" dirty="0"/>
              <a:t> dead and the partitions they are consuming will be handed to another consumer in the group to continue consuming.</a:t>
            </a:r>
          </a:p>
        </p:txBody>
      </p:sp>
      <p:sp>
        <p:nvSpPr>
          <p:cNvPr id="4" name="TextBox 3">
            <a:extLst>
              <a:ext uri="{FF2B5EF4-FFF2-40B4-BE49-F238E27FC236}">
                <a16:creationId xmlns:a16="http://schemas.microsoft.com/office/drawing/2014/main" id="{BC594B48-5FEC-462A-BD0F-C52DF987FBFF}"/>
              </a:ext>
            </a:extLst>
          </p:cNvPr>
          <p:cNvSpPr txBox="1"/>
          <p:nvPr/>
        </p:nvSpPr>
        <p:spPr>
          <a:xfrm>
            <a:off x="510988" y="3827929"/>
            <a:ext cx="9870141" cy="646331"/>
          </a:xfrm>
          <a:prstGeom prst="rect">
            <a:avLst/>
          </a:prstGeom>
          <a:noFill/>
        </p:spPr>
        <p:txBody>
          <a:bodyPr wrap="square" rtlCol="0">
            <a:spAutoFit/>
          </a:bodyPr>
          <a:lstStyle/>
          <a:p>
            <a:r>
              <a:rPr lang="en-US" dirty="0"/>
              <a:t>The parameter we pass, poll(), is a timeout interval and controls how long poll() will block if data is not available in the consumer buffer.</a:t>
            </a:r>
          </a:p>
        </p:txBody>
      </p:sp>
      <p:sp>
        <p:nvSpPr>
          <p:cNvPr id="5" name="TextBox 4">
            <a:extLst>
              <a:ext uri="{FF2B5EF4-FFF2-40B4-BE49-F238E27FC236}">
                <a16:creationId xmlns:a16="http://schemas.microsoft.com/office/drawing/2014/main" id="{3EA49113-A382-41CB-A4C3-9E10EF568F19}"/>
              </a:ext>
            </a:extLst>
          </p:cNvPr>
          <p:cNvSpPr txBox="1"/>
          <p:nvPr/>
        </p:nvSpPr>
        <p:spPr>
          <a:xfrm>
            <a:off x="430306" y="5290083"/>
            <a:ext cx="10094259" cy="646331"/>
          </a:xfrm>
          <a:prstGeom prst="rect">
            <a:avLst/>
          </a:prstGeom>
          <a:noFill/>
        </p:spPr>
        <p:txBody>
          <a:bodyPr wrap="square" rtlCol="0">
            <a:spAutoFit/>
          </a:bodyPr>
          <a:lstStyle/>
          <a:p>
            <a:r>
              <a:rPr lang="en-US" dirty="0"/>
              <a:t>If this is set to 0, poll() will return immediately; otherwise, it will wait for the specified number of milliseconds for data to arrive from the broker.</a:t>
            </a:r>
          </a:p>
        </p:txBody>
      </p:sp>
    </p:spTree>
    <p:extLst>
      <p:ext uri="{BB962C8B-B14F-4D97-AF65-F5344CB8AC3E}">
        <p14:creationId xmlns:p14="http://schemas.microsoft.com/office/powerpoint/2010/main" val="203957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B98E3-1AAB-43F1-8B11-9B1A8B2647EE}"/>
              </a:ext>
            </a:extLst>
          </p:cNvPr>
          <p:cNvSpPr txBox="1"/>
          <p:nvPr/>
        </p:nvSpPr>
        <p:spPr>
          <a:xfrm>
            <a:off x="2070847" y="564776"/>
            <a:ext cx="7611035" cy="369332"/>
          </a:xfrm>
          <a:prstGeom prst="rect">
            <a:avLst/>
          </a:prstGeom>
          <a:noFill/>
        </p:spPr>
        <p:txBody>
          <a:bodyPr wrap="square" rtlCol="0">
            <a:spAutoFit/>
          </a:bodyPr>
          <a:lstStyle/>
          <a:p>
            <a:r>
              <a:rPr lang="fr-FR" dirty="0"/>
              <a:t>Consumer Configuration </a:t>
            </a:r>
            <a:endParaRPr lang="en-US" dirty="0"/>
          </a:p>
        </p:txBody>
      </p:sp>
      <p:sp>
        <p:nvSpPr>
          <p:cNvPr id="3" name="TextBox 2">
            <a:extLst>
              <a:ext uri="{FF2B5EF4-FFF2-40B4-BE49-F238E27FC236}">
                <a16:creationId xmlns:a16="http://schemas.microsoft.com/office/drawing/2014/main" id="{EA06D364-D61A-4CD6-BBE2-3E7828026332}"/>
              </a:ext>
            </a:extLst>
          </p:cNvPr>
          <p:cNvSpPr txBox="1"/>
          <p:nvPr/>
        </p:nvSpPr>
        <p:spPr>
          <a:xfrm>
            <a:off x="806824" y="1397675"/>
            <a:ext cx="9583270" cy="2031325"/>
          </a:xfrm>
          <a:prstGeom prst="rect">
            <a:avLst/>
          </a:prstGeom>
          <a:noFill/>
        </p:spPr>
        <p:txBody>
          <a:bodyPr wrap="square" rtlCol="0">
            <a:spAutoFit/>
          </a:bodyPr>
          <a:lstStyle/>
          <a:p>
            <a:r>
              <a:rPr lang="en-US" dirty="0"/>
              <a:t>session.timeout.ms: the maximum time a Kafka broker will wait to receive the next heartbeat from a consumer in a consumer group</a:t>
            </a:r>
          </a:p>
          <a:p>
            <a:r>
              <a:rPr lang="en-US" dirty="0"/>
              <a:t>		-&gt; The amount of time a consumer can be out of contact with the brokers while still considered alive defaults to 3 seconds. If more than session.timeout.ms passes</a:t>
            </a:r>
          </a:p>
          <a:p>
            <a:r>
              <a:rPr lang="en-US" dirty="0"/>
              <a:t>		without the consumer sending a heartbeat to the group coordinator, it is considered dead and the group coordinator will trigger a rebalance of the consumer group to</a:t>
            </a:r>
          </a:p>
          <a:p>
            <a:r>
              <a:rPr lang="en-US" dirty="0"/>
              <a:t>		allocate partitions from the dead consumer to the other consumers in the group.</a:t>
            </a:r>
          </a:p>
        </p:txBody>
      </p:sp>
      <p:sp>
        <p:nvSpPr>
          <p:cNvPr id="4" name="TextBox 3">
            <a:extLst>
              <a:ext uri="{FF2B5EF4-FFF2-40B4-BE49-F238E27FC236}">
                <a16:creationId xmlns:a16="http://schemas.microsoft.com/office/drawing/2014/main" id="{1B6AA8B2-9D97-474A-ADA6-2C7158EAAA2C}"/>
              </a:ext>
            </a:extLst>
          </p:cNvPr>
          <p:cNvSpPr txBox="1"/>
          <p:nvPr/>
        </p:nvSpPr>
        <p:spPr>
          <a:xfrm>
            <a:off x="806824" y="4261899"/>
            <a:ext cx="9421905" cy="2031325"/>
          </a:xfrm>
          <a:prstGeom prst="rect">
            <a:avLst/>
          </a:prstGeom>
          <a:noFill/>
        </p:spPr>
        <p:txBody>
          <a:bodyPr wrap="square" rtlCol="0">
            <a:spAutoFit/>
          </a:bodyPr>
          <a:lstStyle/>
          <a:p>
            <a:r>
              <a:rPr lang="en-US" dirty="0"/>
              <a:t>heartbeat.interval.ms:  the interval between heartbeats sent by a Kafka consumer to the Kafka broker's group coordinator.</a:t>
            </a:r>
          </a:p>
          <a:p>
            <a:r>
              <a:rPr lang="en-US" dirty="0"/>
              <a:t>		-&gt; controls how frequently the </a:t>
            </a:r>
            <a:r>
              <a:rPr lang="en-US" dirty="0" err="1"/>
              <a:t>KafkaConsumer</a:t>
            </a:r>
            <a:r>
              <a:rPr lang="en-US" dirty="0"/>
              <a:t> poll() method will send a heartbeat to the group coordinator</a:t>
            </a:r>
          </a:p>
          <a:p>
            <a:r>
              <a:rPr lang="en-US" dirty="0"/>
              <a:t>		-&gt; heatbeat.interval.ms must be lower than session.timeout.ms and is usually set to one-third of the timeout value.</a:t>
            </a:r>
          </a:p>
          <a:p>
            <a:r>
              <a:rPr lang="en-US" dirty="0"/>
              <a:t>		-&gt; if session.timeout.ms is 3 seconds, heartbeat.interval.ms should be 1 second</a:t>
            </a:r>
          </a:p>
        </p:txBody>
      </p:sp>
    </p:spTree>
    <p:extLst>
      <p:ext uri="{BB962C8B-B14F-4D97-AF65-F5344CB8AC3E}">
        <p14:creationId xmlns:p14="http://schemas.microsoft.com/office/powerpoint/2010/main" val="430761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3D462-396B-47A6-BB53-0E489C0F64C1}"/>
              </a:ext>
            </a:extLst>
          </p:cNvPr>
          <p:cNvSpPr txBox="1"/>
          <p:nvPr/>
        </p:nvSpPr>
        <p:spPr>
          <a:xfrm>
            <a:off x="1183341" y="690282"/>
            <a:ext cx="10058400" cy="1200329"/>
          </a:xfrm>
          <a:prstGeom prst="rect">
            <a:avLst/>
          </a:prstGeom>
          <a:noFill/>
        </p:spPr>
        <p:txBody>
          <a:bodyPr wrap="square" rtlCol="0">
            <a:spAutoFit/>
          </a:bodyPr>
          <a:lstStyle/>
          <a:p>
            <a:r>
              <a:rPr lang="en-US" dirty="0" err="1"/>
              <a:t>partition.assignment.strategy</a:t>
            </a:r>
            <a:r>
              <a:rPr lang="en-US" dirty="0"/>
              <a:t>:</a:t>
            </a:r>
          </a:p>
          <a:p>
            <a:r>
              <a:rPr lang="en-US" dirty="0"/>
              <a:t>We learned that partitions are assigned to consumers in a consumer group</a:t>
            </a:r>
          </a:p>
          <a:p>
            <a:r>
              <a:rPr lang="en-US" dirty="0" err="1"/>
              <a:t>PartitionAssignor</a:t>
            </a:r>
            <a:r>
              <a:rPr lang="en-US" dirty="0"/>
              <a:t> is a class that, given consumers and topics they subscribed to, decides which partitions will be assigned to which consumer</a:t>
            </a:r>
          </a:p>
        </p:txBody>
      </p:sp>
      <p:sp>
        <p:nvSpPr>
          <p:cNvPr id="3" name="TextBox 2">
            <a:extLst>
              <a:ext uri="{FF2B5EF4-FFF2-40B4-BE49-F238E27FC236}">
                <a16:creationId xmlns:a16="http://schemas.microsoft.com/office/drawing/2014/main" id="{0F4004FA-CAB5-4852-AF57-5E701F7C4EE0}"/>
              </a:ext>
            </a:extLst>
          </p:cNvPr>
          <p:cNvSpPr txBox="1"/>
          <p:nvPr/>
        </p:nvSpPr>
        <p:spPr>
          <a:xfrm>
            <a:off x="1308847" y="2348753"/>
            <a:ext cx="9932894" cy="646331"/>
          </a:xfrm>
          <a:prstGeom prst="rect">
            <a:avLst/>
          </a:prstGeom>
          <a:noFill/>
        </p:spPr>
        <p:txBody>
          <a:bodyPr wrap="square" rtlCol="0">
            <a:spAutoFit/>
          </a:bodyPr>
          <a:lstStyle/>
          <a:p>
            <a:r>
              <a:rPr lang="en-US" dirty="0"/>
              <a:t>Kafka has </a:t>
            </a:r>
            <a:r>
              <a:rPr lang="en-US" b="0" i="0" dirty="0">
                <a:solidFill>
                  <a:srgbClr val="242424"/>
                </a:solidFill>
                <a:effectLst/>
                <a:latin typeface="source-serif-pro"/>
              </a:rPr>
              <a:t>three</a:t>
            </a:r>
            <a:r>
              <a:rPr lang="en-US" dirty="0"/>
              <a:t> assignment strategies:</a:t>
            </a:r>
          </a:p>
          <a:p>
            <a:r>
              <a:rPr lang="en-US" dirty="0"/>
              <a:t>	</a:t>
            </a:r>
            <a:r>
              <a:rPr lang="en-US" b="0" i="0" dirty="0" err="1">
                <a:solidFill>
                  <a:srgbClr val="1A1523"/>
                </a:solidFill>
                <a:effectLst/>
                <a:latin typeface="PolySans"/>
              </a:rPr>
              <a:t>RangeAssignor</a:t>
            </a:r>
            <a:r>
              <a:rPr lang="en-US" dirty="0"/>
              <a:t> : </a:t>
            </a:r>
          </a:p>
        </p:txBody>
      </p:sp>
      <p:pic>
        <p:nvPicPr>
          <p:cNvPr id="5" name="Picture 4">
            <a:extLst>
              <a:ext uri="{FF2B5EF4-FFF2-40B4-BE49-F238E27FC236}">
                <a16:creationId xmlns:a16="http://schemas.microsoft.com/office/drawing/2014/main" id="{A3F567C7-8195-4002-9D06-5D433B5E4FB5}"/>
              </a:ext>
            </a:extLst>
          </p:cNvPr>
          <p:cNvPicPr>
            <a:picLocks noChangeAspect="1"/>
          </p:cNvPicPr>
          <p:nvPr/>
        </p:nvPicPr>
        <p:blipFill>
          <a:blip r:embed="rId2"/>
          <a:stretch>
            <a:fillRect/>
          </a:stretch>
        </p:blipFill>
        <p:spPr>
          <a:xfrm>
            <a:off x="2215791" y="3526652"/>
            <a:ext cx="6487430" cy="1705213"/>
          </a:xfrm>
          <a:prstGeom prst="rect">
            <a:avLst/>
          </a:prstGeom>
        </p:spPr>
      </p:pic>
    </p:spTree>
    <p:extLst>
      <p:ext uri="{BB962C8B-B14F-4D97-AF65-F5344CB8AC3E}">
        <p14:creationId xmlns:p14="http://schemas.microsoft.com/office/powerpoint/2010/main" val="560341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34FEAA-B63C-45D1-ABA2-BCFBA0F0FE00}"/>
              </a:ext>
            </a:extLst>
          </p:cNvPr>
          <p:cNvSpPr txBox="1"/>
          <p:nvPr/>
        </p:nvSpPr>
        <p:spPr>
          <a:xfrm>
            <a:off x="1129553" y="864172"/>
            <a:ext cx="5522258" cy="1754326"/>
          </a:xfrm>
          <a:prstGeom prst="rect">
            <a:avLst/>
          </a:prstGeom>
          <a:noFill/>
        </p:spPr>
        <p:txBody>
          <a:bodyPr wrap="square" rtlCol="0">
            <a:spAutoFit/>
          </a:bodyPr>
          <a:lstStyle/>
          <a:p>
            <a:r>
              <a:rPr lang="en-US" b="0" i="0" dirty="0" err="1">
                <a:solidFill>
                  <a:srgbClr val="1A1523"/>
                </a:solidFill>
                <a:effectLst/>
                <a:latin typeface="PolySans"/>
              </a:rPr>
              <a:t>RangeAssignor</a:t>
            </a:r>
            <a:r>
              <a:rPr lang="en-US" dirty="0">
                <a:solidFill>
                  <a:srgbClr val="1A1523"/>
                </a:solidFill>
                <a:latin typeface="PolySans"/>
              </a:rPr>
              <a:t>: </a:t>
            </a:r>
            <a:r>
              <a:rPr lang="en-US" b="0" i="0" dirty="0">
                <a:solidFill>
                  <a:srgbClr val="242424"/>
                </a:solidFill>
                <a:effectLst/>
                <a:latin typeface="source-serif-pro"/>
              </a:rPr>
              <a:t>is the default strategy</a:t>
            </a:r>
            <a:endParaRPr lang="en-US" dirty="0">
              <a:solidFill>
                <a:srgbClr val="1A1523"/>
              </a:solidFill>
              <a:latin typeface="PolySans"/>
            </a:endParaRPr>
          </a:p>
          <a:p>
            <a:r>
              <a:rPr lang="en-US" dirty="0">
                <a:solidFill>
                  <a:srgbClr val="1A1523"/>
                </a:solidFill>
                <a:latin typeface="PolySans"/>
              </a:rPr>
              <a:t>This is useful to join records from topics that have the same number of partitions. This strategy will put all the consumers in an order of </a:t>
            </a:r>
            <a:r>
              <a:rPr lang="en-US" dirty="0" err="1">
                <a:solidFill>
                  <a:srgbClr val="1A1523"/>
                </a:solidFill>
                <a:latin typeface="PolySans"/>
              </a:rPr>
              <a:t>member_id</a:t>
            </a:r>
            <a:r>
              <a:rPr lang="en-US" dirty="0">
                <a:solidFill>
                  <a:srgbClr val="1A1523"/>
                </a:solidFill>
                <a:latin typeface="PolySans"/>
              </a:rPr>
              <a:t> assigned by the coordinator and after that, the partitions are assigned starting from the first consumer.</a:t>
            </a:r>
          </a:p>
        </p:txBody>
      </p:sp>
      <p:pic>
        <p:nvPicPr>
          <p:cNvPr id="4" name="Picture 3">
            <a:extLst>
              <a:ext uri="{FF2B5EF4-FFF2-40B4-BE49-F238E27FC236}">
                <a16:creationId xmlns:a16="http://schemas.microsoft.com/office/drawing/2014/main" id="{0A2F0872-C05D-4176-9E81-7BF4673AD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65" y="2468201"/>
            <a:ext cx="6176682" cy="3611258"/>
          </a:xfrm>
          <a:prstGeom prst="rect">
            <a:avLst/>
          </a:prstGeom>
        </p:spPr>
      </p:pic>
    </p:spTree>
    <p:extLst>
      <p:ext uri="{BB962C8B-B14F-4D97-AF65-F5344CB8AC3E}">
        <p14:creationId xmlns:p14="http://schemas.microsoft.com/office/powerpoint/2010/main" val="2987267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5E10-F24F-44DC-9464-59A361A4D28F}"/>
              </a:ext>
            </a:extLst>
          </p:cNvPr>
          <p:cNvSpPr txBox="1"/>
          <p:nvPr/>
        </p:nvSpPr>
        <p:spPr>
          <a:xfrm>
            <a:off x="1138518" y="806824"/>
            <a:ext cx="9538447" cy="1200329"/>
          </a:xfrm>
          <a:prstGeom prst="rect">
            <a:avLst/>
          </a:prstGeom>
          <a:noFill/>
        </p:spPr>
        <p:txBody>
          <a:bodyPr wrap="square" rtlCol="0">
            <a:spAutoFit/>
          </a:bodyPr>
          <a:lstStyle/>
          <a:p>
            <a:r>
              <a:rPr lang="en-US" b="0" i="0" dirty="0" err="1">
                <a:solidFill>
                  <a:srgbClr val="374151"/>
                </a:solidFill>
                <a:effectLst/>
                <a:latin typeface="Söhne"/>
              </a:rPr>
              <a:t>RoundRobinAssignor</a:t>
            </a:r>
            <a:r>
              <a:rPr lang="en-US" b="0" i="0" dirty="0">
                <a:solidFill>
                  <a:srgbClr val="374151"/>
                </a:solidFill>
                <a:effectLst/>
                <a:latin typeface="Söhne"/>
              </a:rPr>
              <a:t>:  works by assigning partitions to consumer instances in a round-robin fashion. It attempts to distribute the partitions evenly among the available consumers within a consumer group. It assigns partitions one by one in a circular order to the consumers until all partitions are distributed.</a:t>
            </a:r>
            <a:endParaRPr lang="en-US" dirty="0"/>
          </a:p>
        </p:txBody>
      </p:sp>
      <p:pic>
        <p:nvPicPr>
          <p:cNvPr id="4" name="Picture 3">
            <a:extLst>
              <a:ext uri="{FF2B5EF4-FFF2-40B4-BE49-F238E27FC236}">
                <a16:creationId xmlns:a16="http://schemas.microsoft.com/office/drawing/2014/main" id="{CA043963-4037-4FE4-AF09-535ED5231539}"/>
              </a:ext>
            </a:extLst>
          </p:cNvPr>
          <p:cNvPicPr>
            <a:picLocks noChangeAspect="1"/>
          </p:cNvPicPr>
          <p:nvPr/>
        </p:nvPicPr>
        <p:blipFill>
          <a:blip r:embed="rId2"/>
          <a:stretch>
            <a:fillRect/>
          </a:stretch>
        </p:blipFill>
        <p:spPr>
          <a:xfrm>
            <a:off x="2799890" y="2126328"/>
            <a:ext cx="6592220" cy="3924848"/>
          </a:xfrm>
          <a:prstGeom prst="rect">
            <a:avLst/>
          </a:prstGeom>
        </p:spPr>
      </p:pic>
    </p:spTree>
    <p:extLst>
      <p:ext uri="{BB962C8B-B14F-4D97-AF65-F5344CB8AC3E}">
        <p14:creationId xmlns:p14="http://schemas.microsoft.com/office/powerpoint/2010/main" val="1740150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246094"/>
            <a:ext cx="10112188" cy="1754326"/>
          </a:xfrm>
          <a:prstGeom prst="rect">
            <a:avLst/>
          </a:prstGeom>
          <a:noFill/>
        </p:spPr>
        <p:txBody>
          <a:bodyPr wrap="square" rtlCol="0">
            <a:spAutoFit/>
          </a:bodyPr>
          <a:lstStyle/>
          <a:p>
            <a:r>
              <a:rPr lang="en-US" dirty="0"/>
              <a:t>Whenever we call poll(), it returns records written to Kafka that consumers in our group have not read yet. This means that we have a way of tracking which records were read by a consumer of the group</a:t>
            </a:r>
            <a:endParaRPr lang="en-US" b="0" i="0" dirty="0">
              <a:solidFill>
                <a:srgbClr val="242424"/>
              </a:solidFill>
              <a:effectLst/>
              <a:latin typeface="source-serif-pro"/>
            </a:endParaRPr>
          </a:p>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1911260" y="3030498"/>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 while for partition 1 it is 3</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342900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30188" y="5117975"/>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
        <p:nvSpPr>
          <p:cNvPr id="5" name="TextBox 4">
            <a:extLst>
              <a:ext uri="{FF2B5EF4-FFF2-40B4-BE49-F238E27FC236}">
                <a16:creationId xmlns:a16="http://schemas.microsoft.com/office/drawing/2014/main" id="{3D3CC801-3720-4B80-BF1C-B5F1587A59C2}"/>
              </a:ext>
            </a:extLst>
          </p:cNvPr>
          <p:cNvSpPr txBox="1"/>
          <p:nvPr/>
        </p:nvSpPr>
        <p:spPr>
          <a:xfrm>
            <a:off x="1021976" y="2940354"/>
            <a:ext cx="9144000" cy="369332"/>
          </a:xfrm>
          <a:prstGeom prst="rect">
            <a:avLst/>
          </a:prstGeom>
          <a:noFill/>
        </p:spPr>
        <p:txBody>
          <a:bodyPr wrap="square" rtlCol="0">
            <a:spAutoFit/>
          </a:bodyPr>
          <a:lstStyle/>
          <a:p>
            <a:r>
              <a:rPr lang="en-US" dirty="0" err="1"/>
              <a:t>KafkaConsumer</a:t>
            </a:r>
            <a:r>
              <a:rPr lang="en-US" dirty="0"/>
              <a:t> API provides multiple ways of committing offsets</a:t>
            </a:r>
          </a:p>
        </p:txBody>
      </p:sp>
    </p:spTree>
    <p:extLst>
      <p:ext uri="{BB962C8B-B14F-4D97-AF65-F5344CB8AC3E}">
        <p14:creationId xmlns:p14="http://schemas.microsoft.com/office/powerpoint/2010/main" val="400433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753034" y="950259"/>
            <a:ext cx="10847294" cy="5355312"/>
          </a:xfrm>
          <a:prstGeom prst="rect">
            <a:avLst/>
          </a:prstGeom>
          <a:noFill/>
        </p:spPr>
        <p:txBody>
          <a:bodyPr wrap="square" rtlCol="0">
            <a:spAutoFit/>
          </a:bodyPr>
          <a:lstStyle/>
          <a:p>
            <a:r>
              <a:rPr lang="en-US" b="1" dirty="0"/>
              <a:t>Automatic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"true");</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("auto.commit.interval.ms", "1000");</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2C196-5E00-4A79-ABAC-7203A5C5723D}"/>
              </a:ext>
            </a:extLst>
          </p:cNvPr>
          <p:cNvSpPr txBox="1"/>
          <p:nvPr/>
        </p:nvSpPr>
        <p:spPr>
          <a:xfrm>
            <a:off x="815788" y="1909482"/>
            <a:ext cx="10560424" cy="1754326"/>
          </a:xfrm>
          <a:prstGeom prst="rect">
            <a:avLst/>
          </a:prstGeom>
          <a:noFill/>
        </p:spPr>
        <p:txBody>
          <a:bodyPr wrap="square" rtlCol="0">
            <a:spAutoFit/>
          </a:bodyPr>
          <a:lstStyle/>
          <a:p>
            <a:r>
              <a:rPr lang="en-US" b="1" dirty="0"/>
              <a:t>Synchronous Commit</a:t>
            </a:r>
          </a:p>
          <a:p>
            <a:r>
              <a:rPr lang="en-US" b="0" i="0" dirty="0">
                <a:solidFill>
                  <a:srgbClr val="242424"/>
                </a:solidFill>
                <a:effectLst/>
                <a:latin typeface="source-serif-pro"/>
              </a:rPr>
              <a:t>Auto commit is set to false in the below code snippet and we explicitly call </a:t>
            </a:r>
            <a:r>
              <a:rPr lang="en-US" b="0" i="1" dirty="0" err="1">
                <a:solidFill>
                  <a:srgbClr val="242424"/>
                </a:solidFill>
                <a:effectLst/>
                <a:latin typeface="source-serif-pro"/>
              </a:rPr>
              <a:t>consumer.commitSync</a:t>
            </a:r>
            <a:r>
              <a:rPr lang="en-US" b="0" i="1" dirty="0">
                <a:solidFill>
                  <a:srgbClr val="242424"/>
                </a:solidFill>
                <a:effectLst/>
                <a:latin typeface="source-serif-pro"/>
              </a:rPr>
              <a:t>()</a:t>
            </a:r>
            <a:r>
              <a:rPr lang="en-US" b="0" i="0" dirty="0">
                <a:solidFill>
                  <a:srgbClr val="242424"/>
                </a:solidFill>
                <a:effectLst/>
                <a:latin typeface="source-serif-pro"/>
              </a:rPr>
              <a:t> which will commit last offset returned by the poll method. Hence we need to make sure we call it after we are done processing all the message offsets returned by the last poll method.</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a:p>
            <a:endParaRPr lang="en-US" dirty="0"/>
          </a:p>
        </p:txBody>
      </p:sp>
    </p:spTree>
    <p:extLst>
      <p:ext uri="{BB962C8B-B14F-4D97-AF65-F5344CB8AC3E}">
        <p14:creationId xmlns:p14="http://schemas.microsoft.com/office/powerpoint/2010/main" val="33589391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803845-0A27-48A5-9B73-A6D53D9FC9DD}"/>
              </a:ext>
            </a:extLst>
          </p:cNvPr>
          <p:cNvSpPr txBox="1"/>
          <p:nvPr/>
        </p:nvSpPr>
        <p:spPr>
          <a:xfrm>
            <a:off x="448235" y="439271"/>
            <a:ext cx="11008659" cy="5478423"/>
          </a:xfrm>
          <a:prstGeom prst="rect">
            <a:avLst/>
          </a:prstGeom>
          <a:noFill/>
        </p:spPr>
        <p:txBody>
          <a:bodyPr wrap="square" rtlCol="0">
            <a:spAutoFit/>
          </a:bodyPr>
          <a:lstStyle/>
          <a:p>
            <a:r>
              <a:rPr lang="en-US" sz="1400" dirty="0"/>
              <a:t>public static void main(String[] </a:t>
            </a:r>
            <a:r>
              <a:rPr lang="en-US" sz="1400" dirty="0" err="1"/>
              <a:t>args</a:t>
            </a:r>
            <a:r>
              <a:rPr lang="en-US" sz="1400" dirty="0"/>
              <a:t>) {</a:t>
            </a:r>
          </a:p>
          <a:p>
            <a:endParaRPr lang="en-US" sz="1400" dirty="0"/>
          </a:p>
          <a:p>
            <a:r>
              <a:rPr lang="en-US" sz="1400" dirty="0"/>
              <a:t>    Properties props = new Properties();</a:t>
            </a:r>
          </a:p>
          <a:p>
            <a:r>
              <a:rPr lang="en-US" sz="1400" dirty="0"/>
              <a:t>    </a:t>
            </a:r>
            <a:r>
              <a:rPr lang="en-US" sz="1400" dirty="0" err="1"/>
              <a:t>props.setProperty</a:t>
            </a:r>
            <a:r>
              <a:rPr lang="en-US" sz="1400" dirty="0"/>
              <a:t>("</a:t>
            </a:r>
            <a:r>
              <a:rPr lang="en-US" sz="1400" dirty="0" err="1"/>
              <a:t>bootstrap.servers</a:t>
            </a:r>
            <a:r>
              <a:rPr lang="en-US" sz="1400" dirty="0"/>
              <a:t>", "localhost:9092");</a:t>
            </a:r>
          </a:p>
          <a:p>
            <a:r>
              <a:rPr lang="en-US" sz="1400" dirty="0"/>
              <a:t>    </a:t>
            </a:r>
            <a:r>
              <a:rPr lang="en-US" sz="1400" dirty="0" err="1"/>
              <a:t>props.setProperty</a:t>
            </a:r>
            <a:r>
              <a:rPr lang="en-US" sz="1400" dirty="0"/>
              <a:t>("group.id", "test");</a:t>
            </a:r>
          </a:p>
          <a:p>
            <a:r>
              <a:rPr lang="en-US" sz="1400" dirty="0"/>
              <a:t>    </a:t>
            </a:r>
            <a:r>
              <a:rPr lang="en-US" sz="1400" dirty="0" err="1"/>
              <a:t>props.setProperty</a:t>
            </a:r>
            <a:r>
              <a:rPr lang="en-US" sz="1400" dirty="0"/>
              <a:t>("</a:t>
            </a:r>
            <a:r>
              <a:rPr lang="en-US" sz="1400" dirty="0" err="1"/>
              <a:t>enable.auto.commit</a:t>
            </a:r>
            <a:r>
              <a:rPr lang="en-US" sz="1400" dirty="0"/>
              <a:t>", "false");</a:t>
            </a:r>
          </a:p>
          <a:p>
            <a:endParaRPr lang="en-US" sz="1400" dirty="0"/>
          </a:p>
          <a:p>
            <a:r>
              <a:rPr lang="en-US" sz="1400" dirty="0"/>
              <a:t>    </a:t>
            </a:r>
            <a:r>
              <a:rPr lang="en-US" sz="1400" dirty="0" err="1"/>
              <a:t>KafkaConsumer</a:t>
            </a:r>
            <a:r>
              <a:rPr lang="en-US" sz="1400" dirty="0"/>
              <a:t>&lt;Integer, </a:t>
            </a:r>
            <a:r>
              <a:rPr lang="en-US" sz="1400" dirty="0" err="1"/>
              <a:t>AvroMessage</a:t>
            </a:r>
            <a:r>
              <a:rPr lang="en-US" sz="1400" dirty="0"/>
              <a:t>&gt; consumer = new </a:t>
            </a:r>
            <a:r>
              <a:rPr lang="en-US" sz="1400" dirty="0" err="1"/>
              <a:t>KafkaConsumer</a:t>
            </a:r>
            <a:r>
              <a:rPr lang="en-US" sz="1400" dirty="0"/>
              <a:t>&lt;&gt;(props, new </a:t>
            </a:r>
            <a:r>
              <a:rPr lang="en-US" sz="1400" dirty="0" err="1"/>
              <a:t>IntegerDeserializer</a:t>
            </a:r>
            <a:r>
              <a:rPr lang="en-US" sz="1400" dirty="0"/>
              <a:t>(), new </a:t>
            </a:r>
            <a:r>
              <a:rPr lang="en-US" sz="1400" dirty="0" err="1"/>
              <a:t>AvroMessageDeserializer</a:t>
            </a:r>
            <a:r>
              <a:rPr lang="en-US" sz="1400" dirty="0"/>
              <a:t>());</a:t>
            </a:r>
          </a:p>
          <a:p>
            <a:r>
              <a:rPr lang="en-US" sz="1400" dirty="0"/>
              <a:t>    </a:t>
            </a:r>
            <a:r>
              <a:rPr lang="en-US" sz="1400" dirty="0" err="1"/>
              <a:t>consumer.subscribe</a:t>
            </a:r>
            <a:r>
              <a:rPr lang="en-US" sz="1400" dirty="0"/>
              <a:t>(</a:t>
            </a:r>
            <a:r>
              <a:rPr lang="en-US" sz="1400" dirty="0" err="1"/>
              <a:t>Arrays.asList</a:t>
            </a:r>
            <a:r>
              <a:rPr lang="en-US" sz="1400" dirty="0"/>
              <a:t>("</a:t>
            </a:r>
            <a:r>
              <a:rPr lang="en-US" sz="1400" dirty="0" err="1"/>
              <a:t>myavrotopic</a:t>
            </a:r>
            <a:r>
              <a:rPr lang="en-US" sz="1400" dirty="0"/>
              <a:t>"));</a:t>
            </a:r>
          </a:p>
          <a:p>
            <a:endParaRPr lang="en-US" sz="1400" dirty="0"/>
          </a:p>
          <a:p>
            <a:r>
              <a:rPr lang="en-US" sz="1400" dirty="0"/>
              <a:t>    while (true) {</a:t>
            </a:r>
          </a:p>
          <a:p>
            <a:r>
              <a:rPr lang="en-US" sz="1400" dirty="0"/>
              <a:t>        </a:t>
            </a:r>
            <a:r>
              <a:rPr lang="en-US" sz="1400" dirty="0" err="1"/>
              <a:t>ConsumerRecords</a:t>
            </a:r>
            <a:r>
              <a:rPr lang="en-US" sz="1400" dirty="0"/>
              <a:t>&lt;Integer, </a:t>
            </a:r>
            <a:r>
              <a:rPr lang="en-US" sz="1400" dirty="0" err="1"/>
              <a:t>AvroMessage</a:t>
            </a:r>
            <a:r>
              <a:rPr lang="en-US" sz="1400" dirty="0"/>
              <a:t>&gt; records = </a:t>
            </a:r>
            <a:r>
              <a:rPr lang="en-US" sz="1400" dirty="0" err="1"/>
              <a:t>consumer.poll</a:t>
            </a:r>
            <a:r>
              <a:rPr lang="en-US" sz="1400" dirty="0"/>
              <a:t>(</a:t>
            </a:r>
            <a:r>
              <a:rPr lang="en-US" sz="1400" dirty="0" err="1"/>
              <a:t>Duration.ofMillis</a:t>
            </a:r>
            <a:r>
              <a:rPr lang="en-US" sz="1400" dirty="0"/>
              <a:t>(100));</a:t>
            </a:r>
          </a:p>
          <a:p>
            <a:endParaRPr lang="en-US" sz="1400" dirty="0"/>
          </a:p>
          <a:p>
            <a:r>
              <a:rPr lang="en-US" sz="1400" dirty="0"/>
              <a:t>        for (</a:t>
            </a:r>
            <a:r>
              <a:rPr lang="en-US" sz="1400" dirty="0" err="1"/>
              <a:t>ConsumerRecord</a:t>
            </a:r>
            <a:r>
              <a:rPr lang="en-US" sz="1400" dirty="0"/>
              <a:t>&lt;Integer, </a:t>
            </a:r>
            <a:r>
              <a:rPr lang="en-US" sz="1400" dirty="0" err="1"/>
              <a:t>AvroMessage</a:t>
            </a:r>
            <a:r>
              <a:rPr lang="en-US" sz="1400" dirty="0"/>
              <a:t>&gt; record : records) {</a:t>
            </a:r>
          </a:p>
          <a:p>
            <a:r>
              <a:rPr lang="en-US" sz="1400" dirty="0"/>
              <a:t>            </a:t>
            </a:r>
            <a:r>
              <a:rPr lang="en-US" sz="1400" dirty="0" err="1"/>
              <a:t>System.out.println</a:t>
            </a:r>
            <a:r>
              <a:rPr lang="en-US" sz="1400" dirty="0"/>
              <a:t>("Received message: (" + </a:t>
            </a:r>
            <a:r>
              <a:rPr lang="en-US" sz="1400" dirty="0" err="1"/>
              <a:t>record.key</a:t>
            </a:r>
            <a:r>
              <a:rPr lang="en-US" sz="1400" dirty="0"/>
              <a:t>() + ", " + </a:t>
            </a:r>
            <a:r>
              <a:rPr lang="en-US" sz="1400" dirty="0" err="1"/>
              <a:t>record.value</a:t>
            </a:r>
            <a:r>
              <a:rPr lang="en-US" sz="1400" dirty="0"/>
              <a:t>().</a:t>
            </a:r>
            <a:r>
              <a:rPr lang="en-US" sz="1400" dirty="0" err="1"/>
              <a:t>toString</a:t>
            </a:r>
            <a:r>
              <a:rPr lang="en-US" sz="1400" dirty="0"/>
              <a:t>() + ") at offset " + </a:t>
            </a:r>
            <a:r>
              <a:rPr lang="en-US" sz="1400" dirty="0" err="1"/>
              <a:t>record.offset</a:t>
            </a:r>
            <a:r>
              <a:rPr lang="en-US" sz="1400" dirty="0"/>
              <a:t>());</a:t>
            </a:r>
          </a:p>
          <a:p>
            <a:r>
              <a:rPr lang="en-US" sz="1400" dirty="0"/>
              <a:t>        }</a:t>
            </a:r>
          </a:p>
          <a:p>
            <a:endParaRPr lang="en-US" sz="1400" dirty="0"/>
          </a:p>
          <a:p>
            <a:r>
              <a:rPr lang="en-US" sz="1400" dirty="0"/>
              <a:t>        try{</a:t>
            </a:r>
          </a:p>
          <a:p>
            <a:r>
              <a:rPr lang="en-US" sz="1400" dirty="0"/>
              <a:t>            </a:t>
            </a:r>
            <a:r>
              <a:rPr lang="en-US" sz="1400" dirty="0" err="1"/>
              <a:t>consumer.commitSync</a:t>
            </a:r>
            <a:r>
              <a:rPr lang="en-US" sz="1400" dirty="0"/>
              <a:t>();</a:t>
            </a:r>
          </a:p>
          <a:p>
            <a:r>
              <a:rPr lang="en-US" sz="1400" dirty="0"/>
              <a:t>        }catch (</a:t>
            </a:r>
            <a:r>
              <a:rPr lang="en-US" sz="1400" dirty="0" err="1"/>
              <a:t>CommitFailedException</a:t>
            </a:r>
            <a:r>
              <a:rPr lang="en-US" sz="1400" dirty="0"/>
              <a:t> e){</a:t>
            </a:r>
          </a:p>
          <a:p>
            <a:r>
              <a:rPr lang="en-US" sz="1400" dirty="0"/>
              <a:t>            </a:t>
            </a:r>
            <a:r>
              <a:rPr lang="en-US" sz="1400" dirty="0" err="1"/>
              <a:t>System.out.println</a:t>
            </a:r>
            <a:r>
              <a:rPr lang="en-US" sz="1400" dirty="0"/>
              <a:t>("Commit failed due to : "+ e);</a:t>
            </a:r>
          </a:p>
          <a:p>
            <a:r>
              <a:rPr lang="en-US" sz="1400" dirty="0"/>
              <a:t>            </a:t>
            </a:r>
            <a:r>
              <a:rPr lang="en-US" sz="1400" dirty="0" err="1"/>
              <a:t>e.printStackTrace</a:t>
            </a:r>
            <a:r>
              <a:rPr lang="en-US" sz="1400" dirty="0"/>
              <a:t>();</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1572021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3BDF-23A2-4DAC-941E-A43EF496F333}"/>
              </a:ext>
            </a:extLst>
          </p:cNvPr>
          <p:cNvSpPr txBox="1"/>
          <p:nvPr/>
        </p:nvSpPr>
        <p:spPr>
          <a:xfrm>
            <a:off x="815788" y="1909482"/>
            <a:ext cx="10560424" cy="1200329"/>
          </a:xfrm>
          <a:prstGeom prst="rect">
            <a:avLst/>
          </a:prstGeom>
          <a:noFill/>
        </p:spPr>
        <p:txBody>
          <a:bodyPr wrap="square" rtlCol="0">
            <a:spAutoFit/>
          </a:bodyPr>
          <a:lstStyle/>
          <a:p>
            <a:r>
              <a:rPr lang="en-US" b="1" dirty="0"/>
              <a:t>Asynchronous Commit</a:t>
            </a:r>
          </a:p>
          <a:p>
            <a:r>
              <a:rPr lang="en-US" b="0" i="0" dirty="0">
                <a:solidFill>
                  <a:srgbClr val="242424"/>
                </a:solidFill>
                <a:effectLst/>
                <a:latin typeface="source-serif-pro"/>
              </a:rPr>
              <a:t>With asynchronous commit API, we just send the commit request and carry on. Here the application is not blocked due to asynchronous call nature.</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p:txBody>
      </p:sp>
    </p:spTree>
    <p:extLst>
      <p:ext uri="{BB962C8B-B14F-4D97-AF65-F5344CB8AC3E}">
        <p14:creationId xmlns:p14="http://schemas.microsoft.com/office/powerpoint/2010/main" val="4232216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645457" y="438609"/>
            <a:ext cx="11152095" cy="6186309"/>
          </a:xfrm>
          <a:prstGeom prst="rect">
            <a:avLst/>
          </a:prstGeom>
          <a:noFill/>
        </p:spPr>
        <p:txBody>
          <a:bodyPr wrap="square" rtlCol="0">
            <a:spAutoFit/>
          </a:bodyPr>
          <a:lstStyle/>
          <a:p>
            <a:r>
              <a:rPr lang="en-US" b="1" dirty="0"/>
              <a:t>Asynchronous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endParaRPr lang="en-US" b="0" i="0" dirty="0">
              <a:solidFill>
                <a:srgbClr val="AA0D91"/>
              </a:solidFill>
              <a:effectLst/>
              <a:latin typeface="source-code-pro"/>
            </a:endParaRP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endParaRPr lang="en-US" b="0" i="0" dirty="0">
              <a:solidFill>
                <a:srgbClr val="AA0D91"/>
              </a:solidFill>
              <a:effectLst/>
              <a:latin typeface="source-code-pro"/>
            </a:endParaRP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endParaRPr lang="en-US" b="0" i="0" dirty="0">
              <a:solidFill>
                <a:srgbClr val="AA0D91"/>
              </a:solidFill>
              <a:effectLst/>
              <a:latin typeface="source-code-pro"/>
            </a:endParaRPr>
          </a:p>
          <a:p>
            <a:r>
              <a:rPr lang="en-US" b="0" i="0" dirty="0">
                <a:solidFill>
                  <a:srgbClr val="AA0D91"/>
                </a:solidFill>
                <a:effectLst/>
                <a:latin typeface="source-code-pro"/>
              </a:rPr>
              <a:t>        </a:t>
            </a:r>
            <a:r>
              <a:rPr lang="en-US" b="0" i="0" dirty="0" err="1">
                <a:solidFill>
                  <a:srgbClr val="AA0D91"/>
                </a:solidFill>
                <a:effectLst/>
                <a:latin typeface="source-code-pro"/>
              </a:rPr>
              <a:t>consumer.commitAsync</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3071911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A52A4-035B-457E-8B75-2A40C4F01C0C}"/>
              </a:ext>
            </a:extLst>
          </p:cNvPr>
          <p:cNvSpPr txBox="1"/>
          <p:nvPr/>
        </p:nvSpPr>
        <p:spPr>
          <a:xfrm>
            <a:off x="896470" y="1210235"/>
            <a:ext cx="10399059" cy="3970318"/>
          </a:xfrm>
          <a:prstGeom prst="rect">
            <a:avLst/>
          </a:prstGeom>
          <a:noFill/>
        </p:spPr>
        <p:txBody>
          <a:bodyPr wrap="square" rtlCol="0">
            <a:spAutoFit/>
          </a:bodyPr>
          <a:lstStyle/>
          <a:p>
            <a:pPr algn="l"/>
            <a:r>
              <a:rPr lang="en-US" b="1" dirty="0">
                <a:solidFill>
                  <a:srgbClr val="242424"/>
                </a:solidFill>
                <a:latin typeface="sohne"/>
              </a:rPr>
              <a:t>C</a:t>
            </a:r>
            <a:r>
              <a:rPr lang="en-US" b="1" i="0" dirty="0">
                <a:solidFill>
                  <a:srgbClr val="242424"/>
                </a:solidFill>
                <a:effectLst/>
                <a:latin typeface="sohne"/>
              </a:rPr>
              <a:t>ommit for specific offsets</a:t>
            </a:r>
          </a:p>
          <a:p>
            <a:pPr algn="l"/>
            <a:endParaRPr lang="en-US" b="1" dirty="0">
              <a:solidFill>
                <a:srgbClr val="242424"/>
              </a:solidFill>
              <a:latin typeface="sohne"/>
            </a:endParaRPr>
          </a:p>
          <a:p>
            <a:pPr algn="l"/>
            <a:r>
              <a:rPr lang="en-US" i="0" dirty="0">
                <a:solidFill>
                  <a:srgbClr val="242424"/>
                </a:solidFill>
                <a:effectLst/>
                <a:latin typeface="sohne"/>
              </a:rPr>
              <a:t>Committing the latest offset only allows you to commit as often as you finish process‐</a:t>
            </a:r>
          </a:p>
          <a:p>
            <a:pPr algn="l"/>
            <a:r>
              <a:rPr lang="en-US" i="0" dirty="0" err="1">
                <a:solidFill>
                  <a:srgbClr val="242424"/>
                </a:solidFill>
                <a:effectLst/>
                <a:latin typeface="sohne"/>
              </a:rPr>
              <a:t>ing</a:t>
            </a:r>
            <a:r>
              <a:rPr lang="en-US" i="0" dirty="0">
                <a:solidFill>
                  <a:srgbClr val="242424"/>
                </a:solidFill>
                <a:effectLst/>
                <a:latin typeface="sohne"/>
              </a:rPr>
              <a:t> batches. But what if you want to commit more frequently than that? What if</a:t>
            </a:r>
          </a:p>
          <a:p>
            <a:pPr algn="l"/>
            <a:r>
              <a:rPr lang="en-US" i="0" dirty="0">
                <a:solidFill>
                  <a:srgbClr val="242424"/>
                </a:solidFill>
                <a:effectLst/>
                <a:latin typeface="sohne"/>
              </a:rPr>
              <a:t>poll() returns a huge batch and you want to commit offsets in the middle of the</a:t>
            </a:r>
          </a:p>
          <a:p>
            <a:pPr algn="l"/>
            <a:r>
              <a:rPr lang="en-US" i="0" dirty="0">
                <a:solidFill>
                  <a:srgbClr val="242424"/>
                </a:solidFill>
                <a:effectLst/>
                <a:latin typeface="sohne"/>
              </a:rPr>
              <a:t>batch to avoid having to process all those rows again if a rebalance occurs? You can’t</a:t>
            </a:r>
          </a:p>
          <a:p>
            <a:pPr algn="l"/>
            <a:r>
              <a:rPr lang="en-US" i="0" dirty="0">
                <a:solidFill>
                  <a:srgbClr val="242424"/>
                </a:solidFill>
                <a:effectLst/>
                <a:latin typeface="sohne"/>
              </a:rPr>
              <a:t>just call </a:t>
            </a:r>
            <a:r>
              <a:rPr lang="en-US" i="0" dirty="0" err="1">
                <a:solidFill>
                  <a:srgbClr val="242424"/>
                </a:solidFill>
                <a:effectLst/>
                <a:latin typeface="sohne"/>
              </a:rPr>
              <a:t>commitSync</a:t>
            </a:r>
            <a:r>
              <a:rPr lang="en-US" i="0" dirty="0">
                <a:solidFill>
                  <a:srgbClr val="242424"/>
                </a:solidFill>
                <a:effectLst/>
                <a:latin typeface="sohne"/>
              </a:rPr>
              <a:t>() or </a:t>
            </a:r>
            <a:r>
              <a:rPr lang="en-US" i="0" dirty="0" err="1">
                <a:solidFill>
                  <a:srgbClr val="242424"/>
                </a:solidFill>
                <a:effectLst/>
                <a:latin typeface="sohne"/>
              </a:rPr>
              <a:t>commitAsync</a:t>
            </a:r>
            <a:r>
              <a:rPr lang="en-US" i="0" dirty="0">
                <a:solidFill>
                  <a:srgbClr val="242424"/>
                </a:solidFill>
                <a:effectLst/>
                <a:latin typeface="sohne"/>
              </a:rPr>
              <a:t>()—this will commit the last offset returned,</a:t>
            </a:r>
          </a:p>
          <a:p>
            <a:pPr algn="l"/>
            <a:r>
              <a:rPr lang="en-US" i="0" dirty="0">
                <a:solidFill>
                  <a:srgbClr val="242424"/>
                </a:solidFill>
                <a:effectLst/>
                <a:latin typeface="sohne"/>
              </a:rPr>
              <a:t>which you didn’t get to process yet.</a:t>
            </a:r>
          </a:p>
          <a:p>
            <a:pPr algn="l"/>
            <a:endParaRPr lang="en-US" dirty="0">
              <a:solidFill>
                <a:srgbClr val="242424"/>
              </a:solidFill>
              <a:latin typeface="sohne"/>
            </a:endParaRPr>
          </a:p>
          <a:p>
            <a:pPr algn="l"/>
            <a:endParaRPr lang="en-US" i="0" dirty="0">
              <a:solidFill>
                <a:srgbClr val="242424"/>
              </a:solidFill>
              <a:effectLst/>
              <a:latin typeface="sohne"/>
            </a:endParaRPr>
          </a:p>
          <a:p>
            <a:pPr algn="l"/>
            <a:r>
              <a:rPr lang="en-US" b="0" i="0" dirty="0">
                <a:solidFill>
                  <a:srgbClr val="242424"/>
                </a:solidFill>
                <a:effectLst/>
                <a:latin typeface="source-serif-pro"/>
              </a:rPr>
              <a:t>All the methods we have discussed so far, they commit the latest offset returned by the last poll() method. What if a developer wants to take further control over it and commit more frequently in smaller batches than what poll returned. For such use case we can pass a map of partition to offset metadata to both </a:t>
            </a:r>
            <a:r>
              <a:rPr lang="en-US" b="0" i="0" dirty="0" err="1">
                <a:solidFill>
                  <a:srgbClr val="242424"/>
                </a:solidFill>
                <a:effectLst/>
                <a:latin typeface="source-serif-pro"/>
              </a:rPr>
              <a:t>commitSync</a:t>
            </a:r>
            <a:r>
              <a:rPr lang="en-US" b="0" i="0" dirty="0">
                <a:solidFill>
                  <a:srgbClr val="242424"/>
                </a:solidFill>
                <a:effectLst/>
                <a:latin typeface="source-serif-pro"/>
              </a:rPr>
              <a:t>() and </a:t>
            </a:r>
            <a:r>
              <a:rPr lang="en-US" b="0" i="0" dirty="0" err="1">
                <a:solidFill>
                  <a:srgbClr val="242424"/>
                </a:solidFill>
                <a:effectLst/>
                <a:latin typeface="source-serif-pro"/>
              </a:rPr>
              <a:t>commitAsync</a:t>
            </a:r>
            <a:r>
              <a:rPr lang="en-US" b="0" i="0" dirty="0">
                <a:solidFill>
                  <a:srgbClr val="242424"/>
                </a:solidFill>
                <a:effectLst/>
                <a:latin typeface="source-serif-pro"/>
              </a:rPr>
              <a:t>() APIs</a:t>
            </a:r>
            <a:endParaRPr lang="en-US" i="0" dirty="0">
              <a:solidFill>
                <a:srgbClr val="242424"/>
              </a:solidFill>
              <a:effectLst/>
              <a:latin typeface="sohne"/>
            </a:endParaRPr>
          </a:p>
        </p:txBody>
      </p:sp>
    </p:spTree>
    <p:extLst>
      <p:ext uri="{BB962C8B-B14F-4D97-AF65-F5344CB8AC3E}">
        <p14:creationId xmlns:p14="http://schemas.microsoft.com/office/powerpoint/2010/main" val="19231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336-F7C2-45C4-BAF0-6E1061188A3B}"/>
              </a:ext>
            </a:extLst>
          </p:cNvPr>
          <p:cNvSpPr txBox="1"/>
          <p:nvPr/>
        </p:nvSpPr>
        <p:spPr>
          <a:xfrm>
            <a:off x="788894" y="466165"/>
            <a:ext cx="10282518" cy="5755422"/>
          </a:xfrm>
          <a:prstGeom prst="rect">
            <a:avLst/>
          </a:prstGeom>
          <a:noFill/>
        </p:spPr>
        <p:txBody>
          <a:bodyPr wrap="square" rtlCol="0">
            <a:spAutoFit/>
          </a:bodyPr>
          <a:lstStyle/>
          <a:p>
            <a:r>
              <a:rPr lang="en-US" sz="1600" dirty="0"/>
              <a:t>public static void main(String[] </a:t>
            </a:r>
            <a:r>
              <a:rPr lang="en-US" sz="1600" dirty="0" err="1"/>
              <a:t>args</a:t>
            </a:r>
            <a:r>
              <a:rPr lang="en-US" sz="1600" dirty="0"/>
              <a:t>) {</a:t>
            </a:r>
          </a:p>
          <a:p>
            <a:r>
              <a:rPr lang="en-US" sz="1600" dirty="0"/>
              <a:t>    Properties props = new Properties();</a:t>
            </a:r>
          </a:p>
          <a:p>
            <a:r>
              <a:rPr lang="en-US" sz="1600" dirty="0"/>
              <a:t>    </a:t>
            </a:r>
            <a:r>
              <a:rPr lang="en-US" sz="1600" dirty="0" err="1"/>
              <a:t>props.setProperty</a:t>
            </a:r>
            <a:r>
              <a:rPr lang="en-US" sz="1600" dirty="0"/>
              <a:t>("</a:t>
            </a:r>
            <a:r>
              <a:rPr lang="en-US" sz="1600" dirty="0" err="1"/>
              <a:t>bootstrap.servers</a:t>
            </a:r>
            <a:r>
              <a:rPr lang="en-US" sz="1600" dirty="0"/>
              <a:t>", "localhost:9092");</a:t>
            </a:r>
          </a:p>
          <a:p>
            <a:r>
              <a:rPr lang="en-US" sz="1600" dirty="0"/>
              <a:t>    </a:t>
            </a:r>
            <a:r>
              <a:rPr lang="en-US" sz="1600" dirty="0" err="1"/>
              <a:t>props.setProperty</a:t>
            </a:r>
            <a:r>
              <a:rPr lang="en-US" sz="1600" dirty="0"/>
              <a:t>("group.id", "test");</a:t>
            </a:r>
          </a:p>
          <a:p>
            <a:r>
              <a:rPr lang="en-US" sz="1600" dirty="0"/>
              <a:t>    </a:t>
            </a:r>
            <a:r>
              <a:rPr lang="en-US" sz="1600" dirty="0" err="1"/>
              <a:t>props.setProperty</a:t>
            </a:r>
            <a:r>
              <a:rPr lang="en-US" sz="1600" dirty="0"/>
              <a:t>("</a:t>
            </a:r>
            <a:r>
              <a:rPr lang="en-US" sz="1600" dirty="0" err="1"/>
              <a:t>enable.auto.commit</a:t>
            </a:r>
            <a:r>
              <a:rPr lang="en-US" sz="1600" dirty="0"/>
              <a:t>", "false");</a:t>
            </a:r>
          </a:p>
          <a:p>
            <a:endParaRPr lang="en-US" sz="1600" dirty="0"/>
          </a:p>
          <a:p>
            <a:r>
              <a:rPr lang="en-US" sz="1600" dirty="0"/>
              <a:t>    </a:t>
            </a:r>
            <a:r>
              <a:rPr lang="en-US" sz="1600" dirty="0" err="1"/>
              <a:t>KafkaConsumer</a:t>
            </a:r>
            <a:r>
              <a:rPr lang="en-US" sz="1600" dirty="0"/>
              <a:t>&lt;Integer, </a:t>
            </a:r>
            <a:r>
              <a:rPr lang="en-US" sz="1600" dirty="0" err="1"/>
              <a:t>AvroMessage</a:t>
            </a:r>
            <a:r>
              <a:rPr lang="en-US" sz="1600" dirty="0"/>
              <a:t>&gt; consumer = new </a:t>
            </a:r>
            <a:r>
              <a:rPr lang="en-US" sz="1600" dirty="0" err="1"/>
              <a:t>KafkaConsumer</a:t>
            </a:r>
            <a:r>
              <a:rPr lang="en-US" sz="1600" dirty="0"/>
              <a:t>&lt;&gt;(props, new </a:t>
            </a:r>
            <a:r>
              <a:rPr lang="en-US" sz="1600" dirty="0" err="1"/>
              <a:t>IntegerDeserializer</a:t>
            </a:r>
            <a:r>
              <a:rPr lang="en-US" sz="1600" dirty="0"/>
              <a:t>(), new </a:t>
            </a:r>
            <a:r>
              <a:rPr lang="en-US" sz="1600" dirty="0" err="1"/>
              <a:t>AvroMessageDeserializer</a:t>
            </a:r>
            <a:r>
              <a:rPr lang="en-US" sz="1600" dirty="0"/>
              <a:t>());</a:t>
            </a:r>
          </a:p>
          <a:p>
            <a:r>
              <a:rPr lang="en-US" sz="1600" dirty="0"/>
              <a:t>    </a:t>
            </a:r>
            <a:r>
              <a:rPr lang="en-US" sz="1600" dirty="0" err="1"/>
              <a:t>consumer.subscribe</a:t>
            </a:r>
            <a:r>
              <a:rPr lang="en-US" sz="1600" dirty="0"/>
              <a:t>(</a:t>
            </a:r>
            <a:r>
              <a:rPr lang="en-US" sz="1600" dirty="0" err="1"/>
              <a:t>Arrays.asList</a:t>
            </a:r>
            <a:r>
              <a:rPr lang="en-US" sz="1600" dirty="0"/>
              <a:t>("</a:t>
            </a:r>
            <a:r>
              <a:rPr lang="en-US" sz="1600" dirty="0" err="1"/>
              <a:t>myavrotopic</a:t>
            </a:r>
            <a:r>
              <a:rPr lang="en-US" sz="1600" dirty="0"/>
              <a:t>"));</a:t>
            </a:r>
          </a:p>
          <a:p>
            <a:r>
              <a:rPr lang="en-US" sz="1600" dirty="0"/>
              <a:t>    Map&lt;</a:t>
            </a:r>
            <a:r>
              <a:rPr lang="en-US" sz="1600" dirty="0" err="1"/>
              <a:t>TopicPartition</a:t>
            </a:r>
            <a:r>
              <a:rPr lang="en-US" sz="1600" dirty="0"/>
              <a:t>, </a:t>
            </a:r>
            <a:r>
              <a:rPr lang="en-US" sz="1600" dirty="0" err="1"/>
              <a:t>OffsetAndMetadata</a:t>
            </a:r>
            <a:r>
              <a:rPr lang="en-US" sz="1600" dirty="0"/>
              <a:t>&gt; </a:t>
            </a:r>
            <a:r>
              <a:rPr lang="en-US" sz="1600" dirty="0" err="1"/>
              <a:t>offsetAndMetadataMap</a:t>
            </a:r>
            <a:r>
              <a:rPr lang="en-US" sz="1600" dirty="0"/>
              <a:t> = new HashMap&lt;&gt;();</a:t>
            </a:r>
          </a:p>
          <a:p>
            <a:endParaRPr lang="en-US" sz="1600" dirty="0"/>
          </a:p>
          <a:p>
            <a:r>
              <a:rPr lang="en-US" sz="1600" dirty="0"/>
              <a:t>    while (true) {</a:t>
            </a:r>
          </a:p>
          <a:p>
            <a:r>
              <a:rPr lang="en-US" sz="1600" dirty="0"/>
              <a:t>        </a:t>
            </a:r>
            <a:r>
              <a:rPr lang="en-US" sz="1600" dirty="0" err="1"/>
              <a:t>ConsumerRecords</a:t>
            </a:r>
            <a:r>
              <a:rPr lang="en-US" sz="1600" dirty="0"/>
              <a:t>&lt;Integer, </a:t>
            </a:r>
            <a:r>
              <a:rPr lang="en-US" sz="1600" dirty="0" err="1"/>
              <a:t>AvroMessage</a:t>
            </a:r>
            <a:r>
              <a:rPr lang="en-US" sz="1600" dirty="0"/>
              <a:t>&gt; records = </a:t>
            </a:r>
            <a:r>
              <a:rPr lang="en-US" sz="1600" dirty="0" err="1"/>
              <a:t>consumer.poll</a:t>
            </a:r>
            <a:r>
              <a:rPr lang="en-US" sz="1600" dirty="0"/>
              <a:t>(</a:t>
            </a:r>
            <a:r>
              <a:rPr lang="en-US" sz="1600" dirty="0" err="1"/>
              <a:t>Duration.ofMillis</a:t>
            </a:r>
            <a:r>
              <a:rPr lang="en-US" sz="1600" dirty="0"/>
              <a:t>(100));</a:t>
            </a:r>
          </a:p>
          <a:p>
            <a:endParaRPr lang="en-US" sz="1600" dirty="0"/>
          </a:p>
          <a:p>
            <a:r>
              <a:rPr lang="en-US" sz="1600" dirty="0"/>
              <a:t>        for (</a:t>
            </a:r>
            <a:r>
              <a:rPr lang="en-US" sz="1600" dirty="0" err="1"/>
              <a:t>ConsumerRecord</a:t>
            </a:r>
            <a:r>
              <a:rPr lang="en-US" sz="1600" dirty="0"/>
              <a:t>&lt;Integer, </a:t>
            </a:r>
            <a:r>
              <a:rPr lang="en-US" sz="1600" dirty="0" err="1"/>
              <a:t>AvroMessage</a:t>
            </a:r>
            <a:r>
              <a:rPr lang="en-US" sz="1600" dirty="0"/>
              <a:t>&gt; record : records) {</a:t>
            </a:r>
          </a:p>
          <a:p>
            <a:r>
              <a:rPr lang="en-US" sz="1600" dirty="0"/>
              <a:t>            </a:t>
            </a:r>
            <a:r>
              <a:rPr lang="en-US" sz="1600" dirty="0" err="1"/>
              <a:t>System.out.println</a:t>
            </a:r>
            <a:r>
              <a:rPr lang="en-US" sz="1600" dirty="0"/>
              <a:t>("Received message: (" + </a:t>
            </a:r>
            <a:r>
              <a:rPr lang="en-US" sz="1600" dirty="0" err="1"/>
              <a:t>record.key</a:t>
            </a:r>
            <a:r>
              <a:rPr lang="en-US" sz="1600" dirty="0"/>
              <a:t>() + ", " + </a:t>
            </a:r>
            <a:r>
              <a:rPr lang="en-US" sz="1600" dirty="0" err="1"/>
              <a:t>record.value</a:t>
            </a:r>
            <a:r>
              <a:rPr lang="en-US" sz="1600" dirty="0"/>
              <a:t>().</a:t>
            </a:r>
            <a:r>
              <a:rPr lang="en-US" sz="1600" dirty="0" err="1"/>
              <a:t>toString</a:t>
            </a:r>
            <a:r>
              <a:rPr lang="en-US" sz="1600" dirty="0"/>
              <a:t>() + ") at offset " + </a:t>
            </a:r>
            <a:r>
              <a:rPr lang="en-US" sz="1600" dirty="0" err="1"/>
              <a:t>record.offset</a:t>
            </a:r>
            <a:r>
              <a:rPr lang="en-US" sz="1600" dirty="0"/>
              <a:t>());</a:t>
            </a:r>
          </a:p>
          <a:p>
            <a:r>
              <a:rPr lang="en-US" sz="1600" dirty="0"/>
              <a:t>            </a:t>
            </a:r>
            <a:r>
              <a:rPr lang="en-US" sz="1600" dirty="0" err="1"/>
              <a:t>offsetAndMetadataMap.put</a:t>
            </a:r>
            <a:r>
              <a:rPr lang="en-US" sz="1600" dirty="0"/>
              <a:t>(new </a:t>
            </a:r>
            <a:r>
              <a:rPr lang="en-US" sz="1600" dirty="0" err="1"/>
              <a:t>TopicPartition</a:t>
            </a:r>
            <a:r>
              <a:rPr lang="en-US" sz="1600" dirty="0"/>
              <a:t>(</a:t>
            </a:r>
            <a:r>
              <a:rPr lang="en-US" sz="1600" dirty="0" err="1"/>
              <a:t>record.topic</a:t>
            </a:r>
            <a:r>
              <a:rPr lang="en-US" sz="1600" dirty="0"/>
              <a:t>(), </a:t>
            </a:r>
            <a:r>
              <a:rPr lang="en-US" sz="1600" dirty="0" err="1"/>
              <a:t>record.partition</a:t>
            </a:r>
            <a:r>
              <a:rPr lang="en-US" sz="1600" dirty="0"/>
              <a:t>()), </a:t>
            </a:r>
          </a:p>
          <a:p>
            <a:r>
              <a:rPr lang="en-US" sz="1600" dirty="0"/>
              <a:t>                    new </a:t>
            </a:r>
            <a:r>
              <a:rPr lang="en-US" sz="1600" dirty="0" err="1"/>
              <a:t>OffsetAndMetadata</a:t>
            </a:r>
            <a:r>
              <a:rPr lang="en-US" sz="1600" dirty="0"/>
              <a:t>(</a:t>
            </a:r>
            <a:r>
              <a:rPr lang="en-US" sz="1600" dirty="0" err="1"/>
              <a:t>record.offset</a:t>
            </a:r>
            <a:r>
              <a:rPr lang="en-US" sz="1600" dirty="0"/>
              <a:t>()));</a:t>
            </a:r>
          </a:p>
          <a:p>
            <a:r>
              <a:rPr lang="en-US" sz="1600" dirty="0"/>
              <a:t>            </a:t>
            </a:r>
            <a:r>
              <a:rPr lang="en-US" sz="1600" dirty="0" err="1"/>
              <a:t>consumer.commitSync</a:t>
            </a:r>
            <a:r>
              <a:rPr lang="en-US" sz="1600" dirty="0"/>
              <a:t>(</a:t>
            </a:r>
            <a:r>
              <a:rPr lang="en-US" sz="1600" dirty="0" err="1"/>
              <a:t>offsetAndMetadataMap</a:t>
            </a:r>
            <a:r>
              <a:rPr lang="en-US" sz="1600" dirty="0"/>
              <a: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38654556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F09BA-7F2B-4CF6-A9BD-F0CEC5815A7C}"/>
              </a:ext>
            </a:extLst>
          </p:cNvPr>
          <p:cNvSpPr txBox="1"/>
          <p:nvPr/>
        </p:nvSpPr>
        <p:spPr>
          <a:xfrm>
            <a:off x="779930" y="2160494"/>
            <a:ext cx="10201835" cy="1754326"/>
          </a:xfrm>
          <a:prstGeom prst="rect">
            <a:avLst/>
          </a:prstGeom>
          <a:noFill/>
        </p:spPr>
        <p:txBody>
          <a:bodyPr wrap="square" rtlCol="0">
            <a:spAutoFit/>
          </a:bodyPr>
          <a:lstStyle/>
          <a:p>
            <a:r>
              <a:rPr lang="en-US" b="1" dirty="0">
                <a:solidFill>
                  <a:srgbClr val="242424"/>
                </a:solidFill>
                <a:latin typeface="sohne"/>
              </a:rPr>
              <a:t>Example C</a:t>
            </a:r>
            <a:r>
              <a:rPr lang="en-US" b="1" i="0" dirty="0">
                <a:solidFill>
                  <a:srgbClr val="242424"/>
                </a:solidFill>
                <a:effectLst/>
                <a:latin typeface="sohne"/>
              </a:rPr>
              <a:t>ommit for specific offsets</a:t>
            </a:r>
          </a:p>
          <a:p>
            <a:endParaRPr lang="en-US" dirty="0"/>
          </a:p>
          <a:p>
            <a:r>
              <a:rPr lang="en-US" dirty="0"/>
              <a:t>If you are in the middle of processing a batch of records, and the last message you got from partition 3 in topic “customers” has offset 5000, you can call </a:t>
            </a:r>
            <a:r>
              <a:rPr lang="en-US" dirty="0" err="1"/>
              <a:t>commitSync</a:t>
            </a:r>
            <a:r>
              <a:rPr lang="en-US" dirty="0"/>
              <a:t>() to commit offset 5000 for partition 3 in topic “customers.” Since your consumer may be consuming more than a single partition, you will need to track offsets on all of them, which adds complexity to your code</a:t>
            </a:r>
          </a:p>
        </p:txBody>
      </p:sp>
    </p:spTree>
    <p:extLst>
      <p:ext uri="{BB962C8B-B14F-4D97-AF65-F5344CB8AC3E}">
        <p14:creationId xmlns:p14="http://schemas.microsoft.com/office/powerpoint/2010/main" val="17085767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4772-3A1A-4C8B-8F15-E101B06EC599}"/>
              </a:ext>
            </a:extLst>
          </p:cNvPr>
          <p:cNvSpPr txBox="1"/>
          <p:nvPr/>
        </p:nvSpPr>
        <p:spPr>
          <a:xfrm>
            <a:off x="591671" y="385482"/>
            <a:ext cx="11412070" cy="5909310"/>
          </a:xfrm>
          <a:prstGeom prst="rect">
            <a:avLst/>
          </a:prstGeom>
          <a:noFill/>
        </p:spPr>
        <p:txBody>
          <a:bodyPr wrap="square" rtlCol="0">
            <a:spAutoFit/>
          </a:bodyPr>
          <a:lstStyle/>
          <a:p>
            <a:r>
              <a:rPr lang="en-US" dirty="0"/>
              <a:t>private Map&lt;</a:t>
            </a:r>
            <a:r>
              <a:rPr lang="en-US" dirty="0" err="1"/>
              <a:t>TopicPartition</a:t>
            </a:r>
            <a:r>
              <a:rPr lang="en-US" dirty="0"/>
              <a:t>, </a:t>
            </a:r>
            <a:r>
              <a:rPr lang="en-US" dirty="0" err="1"/>
              <a:t>OffsetAndMetadata</a:t>
            </a:r>
            <a:r>
              <a:rPr lang="en-US" dirty="0"/>
              <a:t>&gt; </a:t>
            </a:r>
            <a:r>
              <a:rPr lang="en-US" dirty="0" err="1"/>
              <a:t>currentOffsets</a:t>
            </a:r>
            <a:r>
              <a:rPr lang="en-US" dirty="0"/>
              <a:t> = new HashMap&lt;&gt;(); </a:t>
            </a:r>
          </a:p>
          <a:p>
            <a:r>
              <a:rPr lang="en-US" dirty="0"/>
              <a:t>int count = 0;</a:t>
            </a:r>
          </a:p>
          <a:p>
            <a:r>
              <a:rPr lang="en-US" dirty="0"/>
              <a:t>…</a:t>
            </a:r>
          </a:p>
          <a:p>
            <a:endParaRPr lang="en-US" dirty="0"/>
          </a:p>
          <a:p>
            <a:r>
              <a:rPr lang="en-US" dirty="0"/>
              <a:t>while (true) {</a:t>
            </a:r>
          </a:p>
          <a:p>
            <a:r>
              <a:rPr lang="en-US" dirty="0"/>
              <a:t>	</a:t>
            </a:r>
            <a:r>
              <a:rPr lang="en-US" dirty="0" err="1"/>
              <a:t>ConsumerRecords</a:t>
            </a:r>
            <a:r>
              <a:rPr lang="en-US" dirty="0"/>
              <a:t>&lt;String, String&gt; records = </a:t>
            </a:r>
            <a:r>
              <a:rPr lang="en-US" dirty="0" err="1"/>
              <a:t>consumer.poll</a:t>
            </a:r>
            <a:r>
              <a:rPr lang="en-US" dirty="0"/>
              <a:t>(100);</a:t>
            </a:r>
          </a:p>
          <a:p>
            <a:r>
              <a:rPr lang="en-US" dirty="0"/>
              <a:t>	for (</a:t>
            </a:r>
            <a:r>
              <a:rPr lang="en-US" dirty="0" err="1"/>
              <a:t>ConsumerRecord</a:t>
            </a:r>
            <a:r>
              <a:rPr lang="en-US" dirty="0"/>
              <a:t>&lt;String, String&gt; record : records) {</a:t>
            </a:r>
          </a:p>
          <a:p>
            <a:r>
              <a:rPr lang="en-US" dirty="0"/>
              <a:t>		</a:t>
            </a:r>
            <a:r>
              <a:rPr lang="en-US" dirty="0" err="1"/>
              <a:t>System.out.printf</a:t>
            </a:r>
            <a:r>
              <a:rPr lang="en-US" dirty="0"/>
              <a:t>("topic = %s, partition = %s, offset =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r>
              <a:rPr lang="en-US" dirty="0"/>
              <a:t>		</a:t>
            </a:r>
            <a:r>
              <a:rPr lang="en-US" dirty="0" err="1"/>
              <a:t>currentOffsets.put</a:t>
            </a:r>
            <a:r>
              <a:rPr lang="en-US" dirty="0"/>
              <a:t>(new </a:t>
            </a:r>
            <a:r>
              <a:rPr lang="en-US" dirty="0" err="1"/>
              <a:t>TopicPartition</a:t>
            </a:r>
            <a:r>
              <a:rPr lang="en-US" dirty="0"/>
              <a:t>(</a:t>
            </a:r>
            <a:r>
              <a:rPr lang="en-US" dirty="0" err="1"/>
              <a:t>record.topic</a:t>
            </a:r>
            <a:r>
              <a:rPr lang="en-US" dirty="0"/>
              <a:t>(), </a:t>
            </a:r>
            <a:r>
              <a:rPr lang="en-US" dirty="0" err="1"/>
              <a:t>record.partition</a:t>
            </a:r>
            <a:r>
              <a:rPr lang="en-US" dirty="0"/>
              <a:t>()), new </a:t>
            </a:r>
            <a:r>
              <a:rPr lang="en-US" dirty="0" err="1"/>
              <a:t>OffsetAndMetadata</a:t>
            </a:r>
            <a:r>
              <a:rPr lang="en-US" dirty="0"/>
              <a:t>(</a:t>
            </a:r>
            <a:r>
              <a:rPr lang="en-US" dirty="0" err="1"/>
              <a:t>record.offset</a:t>
            </a:r>
            <a:r>
              <a:rPr lang="en-US" dirty="0"/>
              <a:t>()+1, "no metadata")); </a:t>
            </a:r>
          </a:p>
          <a:p>
            <a:r>
              <a:rPr lang="en-US" dirty="0"/>
              <a:t>		if (count % 1000 == 0)  (1)</a:t>
            </a:r>
          </a:p>
          <a:p>
            <a:r>
              <a:rPr lang="en-US" dirty="0"/>
              <a:t>			</a:t>
            </a:r>
            <a:r>
              <a:rPr lang="en-US" dirty="0" err="1"/>
              <a:t>consumer.commitAsync</a:t>
            </a:r>
            <a:r>
              <a:rPr lang="en-US" dirty="0"/>
              <a:t>(</a:t>
            </a:r>
            <a:r>
              <a:rPr lang="en-US" dirty="0" err="1"/>
              <a:t>currentOffsets</a:t>
            </a:r>
            <a:r>
              <a:rPr lang="en-US" dirty="0"/>
              <a:t>, null);  (2)</a:t>
            </a:r>
          </a:p>
          <a:p>
            <a:r>
              <a:rPr lang="en-US" dirty="0"/>
              <a:t>		count++;</a:t>
            </a:r>
          </a:p>
          <a:p>
            <a:r>
              <a:rPr lang="en-US" dirty="0"/>
              <a:t>	}</a:t>
            </a:r>
          </a:p>
          <a:p>
            <a:r>
              <a:rPr lang="en-US" dirty="0"/>
              <a:t>}</a:t>
            </a:r>
          </a:p>
          <a:p>
            <a:endParaRPr lang="en-US" dirty="0"/>
          </a:p>
          <a:p>
            <a:endParaRPr lang="en-US" dirty="0"/>
          </a:p>
          <a:p>
            <a:r>
              <a:rPr lang="en-US" dirty="0"/>
              <a:t>(1) Here, we decide to commit current offsets every 1,000 records. In your </a:t>
            </a:r>
            <a:r>
              <a:rPr lang="en-US" dirty="0" err="1"/>
              <a:t>applica</a:t>
            </a:r>
            <a:r>
              <a:rPr lang="en-US" dirty="0"/>
              <a:t>‐ </a:t>
            </a:r>
            <a:r>
              <a:rPr lang="en-US" dirty="0" err="1"/>
              <a:t>tion</a:t>
            </a:r>
            <a:r>
              <a:rPr lang="en-US" dirty="0"/>
              <a:t>, you can commit based on time or perhaps content of the records</a:t>
            </a:r>
          </a:p>
          <a:p>
            <a:r>
              <a:rPr lang="en-US" dirty="0"/>
              <a:t>(2) I chose to call </a:t>
            </a:r>
            <a:r>
              <a:rPr lang="en-US" dirty="0" err="1"/>
              <a:t>commitAsync</a:t>
            </a:r>
            <a:r>
              <a:rPr lang="en-US" dirty="0"/>
              <a:t>(), but </a:t>
            </a:r>
            <a:r>
              <a:rPr lang="en-US" dirty="0" err="1"/>
              <a:t>commitSync</a:t>
            </a:r>
            <a:r>
              <a:rPr lang="en-US" dirty="0"/>
              <a:t>() is also completely valid here.</a:t>
            </a:r>
          </a:p>
        </p:txBody>
      </p:sp>
    </p:spTree>
    <p:extLst>
      <p:ext uri="{BB962C8B-B14F-4D97-AF65-F5344CB8AC3E}">
        <p14:creationId xmlns:p14="http://schemas.microsoft.com/office/powerpoint/2010/main" val="1511804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932329" y="2846294"/>
            <a:ext cx="8955741" cy="646331"/>
          </a:xfrm>
          <a:prstGeom prst="rect">
            <a:avLst/>
          </a:prstGeom>
          <a:noFill/>
        </p:spPr>
        <p:txBody>
          <a:bodyPr wrap="square" rtlCol="0">
            <a:spAutoFit/>
          </a:bodyPr>
          <a:lstStyle/>
          <a:p>
            <a:r>
              <a:rPr lang="en-US" dirty="0"/>
              <a:t>When you decide to exit the poll loop, you will need another thread to call con </a:t>
            </a:r>
            <a:r>
              <a:rPr lang="en-US" dirty="0" err="1"/>
              <a:t>sumer.wakeup</a:t>
            </a:r>
            <a:r>
              <a:rPr lang="en-US" dirty="0"/>
              <a:t>(): can be done from </a:t>
            </a:r>
            <a:r>
              <a:rPr lang="en-US" dirty="0" err="1"/>
              <a:t>ShutdownHook</a:t>
            </a:r>
            <a:endParaRPr lang="en-US" dirty="0"/>
          </a:p>
        </p:txBody>
      </p:sp>
      <p:sp>
        <p:nvSpPr>
          <p:cNvPr id="5" name="TextBox 4">
            <a:extLst>
              <a:ext uri="{FF2B5EF4-FFF2-40B4-BE49-F238E27FC236}">
                <a16:creationId xmlns:a16="http://schemas.microsoft.com/office/drawing/2014/main" id="{8F711DDD-7FB2-4958-B1AA-1797FD99F080}"/>
              </a:ext>
            </a:extLst>
          </p:cNvPr>
          <p:cNvSpPr txBox="1"/>
          <p:nvPr/>
        </p:nvSpPr>
        <p:spPr>
          <a:xfrm>
            <a:off x="905435" y="3938191"/>
            <a:ext cx="8982635" cy="369332"/>
          </a:xfrm>
          <a:prstGeom prst="rect">
            <a:avLst/>
          </a:prstGeom>
          <a:noFill/>
        </p:spPr>
        <p:txBody>
          <a:bodyPr wrap="square" rtlCol="0">
            <a:spAutoFit/>
          </a:bodyPr>
          <a:lstStyle/>
          <a:p>
            <a:r>
              <a:rPr lang="en-US" dirty="0"/>
              <a:t>Calling wakeup will cause poll() to exit with </a:t>
            </a:r>
            <a:r>
              <a:rPr lang="en-US" dirty="0" err="1"/>
              <a:t>WakeupException</a:t>
            </a:r>
            <a:endParaRPr lang="en-US" dirty="0"/>
          </a:p>
        </p:txBody>
      </p:sp>
      <p:sp>
        <p:nvSpPr>
          <p:cNvPr id="6" name="TextBox 5">
            <a:extLst>
              <a:ext uri="{FF2B5EF4-FFF2-40B4-BE49-F238E27FC236}">
                <a16:creationId xmlns:a16="http://schemas.microsoft.com/office/drawing/2014/main" id="{767CBB0C-837D-458A-BA3F-6D1FE5E243DA}"/>
              </a:ext>
            </a:extLst>
          </p:cNvPr>
          <p:cNvSpPr txBox="1"/>
          <p:nvPr/>
        </p:nvSpPr>
        <p:spPr>
          <a:xfrm>
            <a:off x="932328" y="5038165"/>
            <a:ext cx="9386047" cy="646331"/>
          </a:xfrm>
          <a:prstGeom prst="rect">
            <a:avLst/>
          </a:prstGeom>
          <a:noFill/>
        </p:spPr>
        <p:txBody>
          <a:bodyPr wrap="square" rtlCol="0">
            <a:spAutoFit/>
          </a:bodyPr>
          <a:lstStyle/>
          <a:p>
            <a:r>
              <a:rPr lang="en-US" dirty="0"/>
              <a:t>The </a:t>
            </a:r>
            <a:r>
              <a:rPr lang="en-US" dirty="0" err="1"/>
              <a:t>WakeupException</a:t>
            </a:r>
            <a:r>
              <a:rPr lang="en-US" dirty="0"/>
              <a:t> doesn’t need to be handled, but before exiting the thread, you must call </a:t>
            </a:r>
            <a:r>
              <a:rPr lang="en-US" dirty="0" err="1"/>
              <a:t>consumer.close</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EAAA0-4458-452A-AAAE-2216899EC355}"/>
              </a:ext>
            </a:extLst>
          </p:cNvPr>
          <p:cNvSpPr txBox="1"/>
          <p:nvPr/>
        </p:nvSpPr>
        <p:spPr>
          <a:xfrm>
            <a:off x="1183341" y="977153"/>
            <a:ext cx="9117106" cy="646331"/>
          </a:xfrm>
          <a:prstGeom prst="rect">
            <a:avLst/>
          </a:prstGeom>
          <a:noFill/>
        </p:spPr>
        <p:txBody>
          <a:bodyPr wrap="square" rtlCol="0">
            <a:spAutoFit/>
          </a:bodyPr>
          <a:lstStyle/>
          <a:p>
            <a:r>
              <a:rPr lang="en-US" dirty="0"/>
              <a:t>Closing the consumer will commit off‐ sets if needed and will send the group coordinator a message that the consumer is leaving the group.</a:t>
            </a:r>
          </a:p>
        </p:txBody>
      </p:sp>
      <p:sp>
        <p:nvSpPr>
          <p:cNvPr id="3" name="TextBox 2">
            <a:extLst>
              <a:ext uri="{FF2B5EF4-FFF2-40B4-BE49-F238E27FC236}">
                <a16:creationId xmlns:a16="http://schemas.microsoft.com/office/drawing/2014/main" id="{1FBFEC16-A2EB-4EE7-9957-C4C9C96200AB}"/>
              </a:ext>
            </a:extLst>
          </p:cNvPr>
          <p:cNvSpPr txBox="1"/>
          <p:nvPr/>
        </p:nvSpPr>
        <p:spPr>
          <a:xfrm>
            <a:off x="1308847" y="2904565"/>
            <a:ext cx="8426824" cy="923330"/>
          </a:xfrm>
          <a:prstGeom prst="rect">
            <a:avLst/>
          </a:prstGeom>
          <a:noFill/>
        </p:spPr>
        <p:txBody>
          <a:bodyPr wrap="square" rtlCol="0">
            <a:spAutoFit/>
          </a:bodyPr>
          <a:lstStyle/>
          <a:p>
            <a:r>
              <a:rPr lang="en-US" dirty="0"/>
              <a:t>The consumer coordinator will trigger rebalancing immediately and you won’t need to wait for the session to time out before partitions from the con‐ </a:t>
            </a:r>
            <a:r>
              <a:rPr lang="en-US" dirty="0" err="1"/>
              <a:t>sumer</a:t>
            </a:r>
            <a:r>
              <a:rPr lang="en-US" dirty="0"/>
              <a:t> you are closing will be assigned to another consumer in the group.</a:t>
            </a:r>
          </a:p>
        </p:txBody>
      </p:sp>
    </p:spTree>
    <p:extLst>
      <p:ext uri="{BB962C8B-B14F-4D97-AF65-F5344CB8AC3E}">
        <p14:creationId xmlns:p14="http://schemas.microsoft.com/office/powerpoint/2010/main" val="3475433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2DB74E-F2C3-44BA-8B3E-A2F569260CAF}"/>
              </a:ext>
            </a:extLst>
          </p:cNvPr>
          <p:cNvSpPr txBox="1"/>
          <p:nvPr/>
        </p:nvSpPr>
        <p:spPr>
          <a:xfrm>
            <a:off x="1586753" y="591671"/>
            <a:ext cx="8238565" cy="369332"/>
          </a:xfrm>
          <a:prstGeom prst="rect">
            <a:avLst/>
          </a:prstGeom>
          <a:noFill/>
        </p:spPr>
        <p:txBody>
          <a:bodyPr wrap="square" rtlCol="0">
            <a:spAutoFit/>
          </a:bodyPr>
          <a:lstStyle/>
          <a:p>
            <a:pPr algn="ctr"/>
            <a:r>
              <a:rPr lang="fr-FR" dirty="0" err="1"/>
              <a:t>Shutdown</a:t>
            </a:r>
            <a:r>
              <a:rPr lang="fr-FR" dirty="0"/>
              <a:t> Hook</a:t>
            </a:r>
            <a:endParaRPr lang="en-US" dirty="0"/>
          </a:p>
        </p:txBody>
      </p:sp>
      <p:pic>
        <p:nvPicPr>
          <p:cNvPr id="5" name="Picture 4">
            <a:extLst>
              <a:ext uri="{FF2B5EF4-FFF2-40B4-BE49-F238E27FC236}">
                <a16:creationId xmlns:a16="http://schemas.microsoft.com/office/drawing/2014/main" id="{053A26B4-C9F5-4095-B852-5C4070D3912B}"/>
              </a:ext>
            </a:extLst>
          </p:cNvPr>
          <p:cNvPicPr>
            <a:picLocks noChangeAspect="1"/>
          </p:cNvPicPr>
          <p:nvPr/>
        </p:nvPicPr>
        <p:blipFill>
          <a:blip r:embed="rId2"/>
          <a:stretch>
            <a:fillRect/>
          </a:stretch>
        </p:blipFill>
        <p:spPr>
          <a:xfrm>
            <a:off x="2024197" y="2172876"/>
            <a:ext cx="10167803" cy="3229426"/>
          </a:xfrm>
          <a:prstGeom prst="rect">
            <a:avLst/>
          </a:prstGeom>
        </p:spPr>
      </p:pic>
    </p:spTree>
    <p:extLst>
      <p:ext uri="{BB962C8B-B14F-4D97-AF65-F5344CB8AC3E}">
        <p14:creationId xmlns:p14="http://schemas.microsoft.com/office/powerpoint/2010/main" val="415516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D9F8-115A-4500-B688-231B810952BB}"/>
              </a:ext>
            </a:extLst>
          </p:cNvPr>
          <p:cNvPicPr>
            <a:picLocks noChangeAspect="1"/>
          </p:cNvPicPr>
          <p:nvPr/>
        </p:nvPicPr>
        <p:blipFill>
          <a:blip r:embed="rId2"/>
          <a:stretch>
            <a:fillRect/>
          </a:stretch>
        </p:blipFill>
        <p:spPr>
          <a:xfrm>
            <a:off x="709416" y="0"/>
            <a:ext cx="10773168" cy="6858000"/>
          </a:xfrm>
          <a:prstGeom prst="rect">
            <a:avLst/>
          </a:prstGeom>
        </p:spPr>
      </p:pic>
    </p:spTree>
    <p:extLst>
      <p:ext uri="{BB962C8B-B14F-4D97-AF65-F5344CB8AC3E}">
        <p14:creationId xmlns:p14="http://schemas.microsoft.com/office/powerpoint/2010/main" val="346761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dirty="0"/>
              <a:t>Kafka architecture</a:t>
            </a:r>
          </a:p>
          <a:p>
            <a:r>
              <a:rPr lang="en-US" dirty="0"/>
              <a:t>Install Kafka server and zookeeper: </a:t>
            </a:r>
          </a:p>
          <a:p>
            <a:r>
              <a:rPr lang="en-US" dirty="0"/>
              <a:t>	Binary, </a:t>
            </a:r>
          </a:p>
          <a:p>
            <a:r>
              <a:rPr lang="en-US" dirty="0"/>
              <a:t>	Docker</a:t>
            </a:r>
          </a:p>
          <a:p>
            <a:r>
              <a:rPr lang="en-US" dirty="0"/>
              <a:t>Kafka manager</a:t>
            </a:r>
          </a:p>
          <a:p>
            <a:r>
              <a:rPr lang="en-US" dirty="0"/>
              <a:t>	- With </a:t>
            </a:r>
            <a:r>
              <a:rPr lang="en-US" dirty="0" err="1"/>
              <a:t>Cli</a:t>
            </a:r>
            <a:endParaRPr lang="en-US" dirty="0"/>
          </a:p>
          <a:p>
            <a:r>
              <a:rPr lang="en-US" dirty="0"/>
              <a:t>	- With </a:t>
            </a:r>
            <a:r>
              <a:rPr lang="en-US" dirty="0" err="1"/>
              <a:t>Conduktor</a:t>
            </a:r>
            <a:endParaRPr lang="en-US" dirty="0"/>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828800" y="1827911"/>
            <a:ext cx="9278470" cy="1477328"/>
          </a:xfrm>
          <a:prstGeom prst="rect">
            <a:avLst/>
          </a:prstGeom>
          <a:noFill/>
        </p:spPr>
        <p:txBody>
          <a:bodyPr wrap="square">
            <a:spAutoFit/>
          </a:bodyPr>
          <a:lstStyle/>
          <a:p>
            <a:r>
              <a:rPr lang="en-US" dirty="0"/>
              <a:t>High Performance</a:t>
            </a:r>
          </a:p>
          <a:p>
            <a:r>
              <a:rPr lang="en-US" dirty="0"/>
              <a:t>All of these features come together to make Apache Kafka a publish/subscribe messaging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2031325"/>
          </a:xfrm>
          <a:prstGeom prst="rect">
            <a:avLst/>
          </a:prstGeom>
          <a:noFill/>
        </p:spPr>
        <p:txBody>
          <a:bodyPr wrap="square" rtlCol="0">
            <a:spAutoFit/>
          </a:bodyPr>
          <a:lstStyle/>
          <a:p>
            <a:r>
              <a:rPr lang="en-US" dirty="0"/>
              <a:t>The Data Ecosystem:</a:t>
            </a:r>
          </a:p>
          <a:p>
            <a:r>
              <a:rPr lang="en-US" dirty="0"/>
              <a:t>Kafka </a:t>
            </a:r>
            <a:r>
              <a:rPr lang="en-US" dirty="0" err="1"/>
              <a:t>EcoSystem</a:t>
            </a:r>
            <a:r>
              <a:rPr lang="en-US" dirty="0"/>
              <a:t> is formed with Kafka Core, Kafka Streams, Kafka Connect, Kafka REST Proxy, and the Schema Registry</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1048870" y="2348753"/>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E278-1571-41AE-9C0E-366FCB7736A1}"/>
              </a:ext>
            </a:extLst>
          </p:cNvPr>
          <p:cNvPicPr>
            <a:picLocks noChangeAspect="1"/>
          </p:cNvPicPr>
          <p:nvPr/>
        </p:nvPicPr>
        <p:blipFill>
          <a:blip r:embed="rId2"/>
          <a:stretch>
            <a:fillRect/>
          </a:stretch>
        </p:blipFill>
        <p:spPr>
          <a:xfrm>
            <a:off x="184912" y="99548"/>
            <a:ext cx="11822175" cy="6658904"/>
          </a:xfrm>
          <a:prstGeom prst="rect">
            <a:avLst/>
          </a:prstGeom>
        </p:spPr>
      </p:pic>
    </p:spTree>
    <p:extLst>
      <p:ext uri="{BB962C8B-B14F-4D97-AF65-F5344CB8AC3E}">
        <p14:creationId xmlns:p14="http://schemas.microsoft.com/office/powerpoint/2010/main" val="23035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EEEAD-ABF8-42BD-8C3E-08E05A6B8B9C}"/>
              </a:ext>
            </a:extLst>
          </p:cNvPr>
          <p:cNvPicPr>
            <a:picLocks noChangeAspect="1"/>
          </p:cNvPicPr>
          <p:nvPr/>
        </p:nvPicPr>
        <p:blipFill>
          <a:blip r:embed="rId2"/>
          <a:stretch>
            <a:fillRect/>
          </a:stretch>
        </p:blipFill>
        <p:spPr>
          <a:xfrm>
            <a:off x="203965" y="113837"/>
            <a:ext cx="11784070" cy="6630325"/>
          </a:xfrm>
          <a:prstGeom prst="rect">
            <a:avLst/>
          </a:prstGeom>
        </p:spPr>
      </p:pic>
    </p:spTree>
    <p:extLst>
      <p:ext uri="{BB962C8B-B14F-4D97-AF65-F5344CB8AC3E}">
        <p14:creationId xmlns:p14="http://schemas.microsoft.com/office/powerpoint/2010/main" val="303619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8ADE6-6F86-44B5-9406-62763965DD86}"/>
              </a:ext>
            </a:extLst>
          </p:cNvPr>
          <p:cNvPicPr>
            <a:picLocks noChangeAspect="1"/>
          </p:cNvPicPr>
          <p:nvPr/>
        </p:nvPicPr>
        <p:blipFill>
          <a:blip r:embed="rId2"/>
          <a:stretch>
            <a:fillRect/>
          </a:stretch>
        </p:blipFill>
        <p:spPr>
          <a:xfrm>
            <a:off x="218254" y="113837"/>
            <a:ext cx="11755491" cy="6630325"/>
          </a:xfrm>
          <a:prstGeom prst="rect">
            <a:avLst/>
          </a:prstGeom>
        </p:spPr>
      </p:pic>
    </p:spTree>
    <p:extLst>
      <p:ext uri="{BB962C8B-B14F-4D97-AF65-F5344CB8AC3E}">
        <p14:creationId xmlns:p14="http://schemas.microsoft.com/office/powerpoint/2010/main" val="399652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E64F-0141-442A-B1A0-FCC195D55187}"/>
              </a:ext>
            </a:extLst>
          </p:cNvPr>
          <p:cNvPicPr>
            <a:picLocks noChangeAspect="1"/>
          </p:cNvPicPr>
          <p:nvPr/>
        </p:nvPicPr>
        <p:blipFill>
          <a:blip r:embed="rId2"/>
          <a:stretch>
            <a:fillRect/>
          </a:stretch>
        </p:blipFill>
        <p:spPr>
          <a:xfrm>
            <a:off x="218254" y="137653"/>
            <a:ext cx="11755491" cy="6582694"/>
          </a:xfrm>
          <a:prstGeom prst="rect">
            <a:avLst/>
          </a:prstGeom>
        </p:spPr>
      </p:pic>
    </p:spTree>
    <p:extLst>
      <p:ext uri="{BB962C8B-B14F-4D97-AF65-F5344CB8AC3E}">
        <p14:creationId xmlns:p14="http://schemas.microsoft.com/office/powerpoint/2010/main" val="136171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
        <p:nvSpPr>
          <p:cNvPr id="4" name="TextBox 3">
            <a:extLst>
              <a:ext uri="{FF2B5EF4-FFF2-40B4-BE49-F238E27FC236}">
                <a16:creationId xmlns:a16="http://schemas.microsoft.com/office/drawing/2014/main" id="{0D271D86-9406-4B16-BF77-EF1213552603}"/>
              </a:ext>
            </a:extLst>
          </p:cNvPr>
          <p:cNvSpPr txBox="1"/>
          <p:nvPr/>
        </p:nvSpPr>
        <p:spPr>
          <a:xfrm>
            <a:off x="986118" y="3429000"/>
            <a:ext cx="10174941" cy="923330"/>
          </a:xfrm>
          <a:prstGeom prst="rect">
            <a:avLst/>
          </a:prstGeom>
          <a:noFill/>
        </p:spPr>
        <p:txBody>
          <a:bodyPr wrap="square" rtlCol="0">
            <a:spAutoFit/>
          </a:bodyPr>
          <a:lstStyle/>
          <a:p>
            <a:r>
              <a:rPr lang="en-US" dirty="0"/>
              <a:t>$ bin/kafka-console-producer.sh --topic </a:t>
            </a:r>
            <a:r>
              <a:rPr lang="en-US" dirty="0" err="1"/>
              <a:t>quickstart</a:t>
            </a:r>
            <a:r>
              <a:rPr lang="en-US" dirty="0"/>
              <a:t>-events --bootstrap-server localhost:9092</a:t>
            </a:r>
          </a:p>
          <a:p>
            <a:r>
              <a:rPr lang="en-US" dirty="0"/>
              <a:t>This is my first event</a:t>
            </a:r>
          </a:p>
          <a:p>
            <a:r>
              <a:rPr lang="en-US" dirty="0"/>
              <a:t>This is my second event</a:t>
            </a:r>
          </a:p>
        </p:txBody>
      </p:sp>
    </p:spTree>
    <p:extLst>
      <p:ext uri="{BB962C8B-B14F-4D97-AF65-F5344CB8AC3E}">
        <p14:creationId xmlns:p14="http://schemas.microsoft.com/office/powerpoint/2010/main" val="396193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3AE4B-40B4-4031-944C-D15BA16D0CE4}"/>
              </a:ext>
            </a:extLst>
          </p:cNvPr>
          <p:cNvSpPr txBox="1"/>
          <p:nvPr/>
        </p:nvSpPr>
        <p:spPr>
          <a:xfrm>
            <a:off x="1694329" y="475129"/>
            <a:ext cx="8319247" cy="369332"/>
          </a:xfrm>
          <a:prstGeom prst="rect">
            <a:avLst/>
          </a:prstGeom>
          <a:noFill/>
        </p:spPr>
        <p:txBody>
          <a:bodyPr wrap="square" rtlCol="0">
            <a:spAutoFit/>
          </a:bodyPr>
          <a:lstStyle/>
          <a:p>
            <a:r>
              <a:rPr lang="en-US" dirty="0"/>
              <a:t>Topic Configurations</a:t>
            </a:r>
          </a:p>
        </p:txBody>
      </p:sp>
      <p:sp>
        <p:nvSpPr>
          <p:cNvPr id="3" name="TextBox 2">
            <a:extLst>
              <a:ext uri="{FF2B5EF4-FFF2-40B4-BE49-F238E27FC236}">
                <a16:creationId xmlns:a16="http://schemas.microsoft.com/office/drawing/2014/main" id="{6DD27F0B-4CA9-4768-B78C-FCA6774C470D}"/>
              </a:ext>
            </a:extLst>
          </p:cNvPr>
          <p:cNvSpPr txBox="1"/>
          <p:nvPr/>
        </p:nvSpPr>
        <p:spPr>
          <a:xfrm>
            <a:off x="968188" y="1443318"/>
            <a:ext cx="10157012" cy="1477328"/>
          </a:xfrm>
          <a:prstGeom prst="rect">
            <a:avLst/>
          </a:prstGeom>
          <a:noFill/>
        </p:spPr>
        <p:txBody>
          <a:bodyPr wrap="square" rtlCol="0">
            <a:spAutoFit/>
          </a:bodyPr>
          <a:lstStyle/>
          <a:p>
            <a:r>
              <a:rPr lang="en-US" dirty="0" err="1"/>
              <a:t>num.partitions</a:t>
            </a:r>
            <a:r>
              <a:rPr lang="en-US" dirty="0"/>
              <a:t>: parameter determines how many partitions a new topic is created with, primarily when automatic topic creation is enabled (which is the default setting). This parameter defaults to one partition. Keep in mind that the number of partitions for a topic can only be increased, never decreased. This means that if a topic needs to have fewer partitions than </a:t>
            </a:r>
            <a:r>
              <a:rPr lang="en-US" dirty="0" err="1"/>
              <a:t>num.partitions</a:t>
            </a:r>
            <a:r>
              <a:rPr lang="en-US" dirty="0"/>
              <a:t>, care will need to be taken to manually create the topic</a:t>
            </a:r>
          </a:p>
        </p:txBody>
      </p:sp>
      <p:sp>
        <p:nvSpPr>
          <p:cNvPr id="4" name="TextBox 3">
            <a:extLst>
              <a:ext uri="{FF2B5EF4-FFF2-40B4-BE49-F238E27FC236}">
                <a16:creationId xmlns:a16="http://schemas.microsoft.com/office/drawing/2014/main" id="{10486DB4-494D-4C9B-ADD6-6C95556DF87D}"/>
              </a:ext>
            </a:extLst>
          </p:cNvPr>
          <p:cNvSpPr txBox="1"/>
          <p:nvPr/>
        </p:nvSpPr>
        <p:spPr>
          <a:xfrm>
            <a:off x="968188" y="3429000"/>
            <a:ext cx="10390094" cy="1477328"/>
          </a:xfrm>
          <a:prstGeom prst="rect">
            <a:avLst/>
          </a:prstGeom>
          <a:noFill/>
        </p:spPr>
        <p:txBody>
          <a:bodyPr wrap="square" rtlCol="0">
            <a:spAutoFit/>
          </a:bodyPr>
          <a:lstStyle/>
          <a:p>
            <a:r>
              <a:rPr lang="fr-FR" dirty="0"/>
              <a:t>P</a:t>
            </a:r>
            <a:r>
              <a:rPr lang="en-US" dirty="0" err="1"/>
              <a:t>artitions</a:t>
            </a:r>
            <a:r>
              <a:rPr lang="en-US" dirty="0"/>
              <a:t> are the way a topic is scaled within a Kafka </a:t>
            </a:r>
            <a:r>
              <a:rPr lang="en-US" dirty="0" err="1"/>
              <a:t>clus</a:t>
            </a:r>
            <a:r>
              <a:rPr lang="en-US" dirty="0"/>
              <a:t>‐ </a:t>
            </a:r>
            <a:r>
              <a:rPr lang="en-US" dirty="0" err="1"/>
              <a:t>ter</a:t>
            </a:r>
            <a:r>
              <a:rPr lang="en-US" dirty="0"/>
              <a:t>, which makes it important to use partition counts that will balance the message load across the entire cluster as brokers are added. Many users will have the partition count for a topic be equal to, or a multiple of, the number of brokers in the cluster. This allows the partitions to be evenly distributed to the brokers, which will evenly distribute the message load. This is not a requirement, however, as you can also </a:t>
            </a:r>
            <a:r>
              <a:rPr lang="en-US" dirty="0" err="1"/>
              <a:t>bal</a:t>
            </a:r>
            <a:r>
              <a:rPr lang="en-US" dirty="0"/>
              <a:t>‐ </a:t>
            </a:r>
            <a:r>
              <a:rPr lang="en-US" dirty="0" err="1"/>
              <a:t>ance</a:t>
            </a:r>
            <a:r>
              <a:rPr lang="en-US" dirty="0"/>
              <a:t> message load by having multiple topics.</a:t>
            </a:r>
          </a:p>
        </p:txBody>
      </p:sp>
    </p:spTree>
    <p:extLst>
      <p:ext uri="{BB962C8B-B14F-4D97-AF65-F5344CB8AC3E}">
        <p14:creationId xmlns:p14="http://schemas.microsoft.com/office/powerpoint/2010/main" val="322852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6AF49-2071-4262-8FB4-E3FD39D2D0FE}"/>
              </a:ext>
            </a:extLst>
          </p:cNvPr>
          <p:cNvSpPr txBox="1"/>
          <p:nvPr/>
        </p:nvSpPr>
        <p:spPr>
          <a:xfrm>
            <a:off x="2196353" y="493059"/>
            <a:ext cx="6893859" cy="376517"/>
          </a:xfrm>
          <a:prstGeom prst="rect">
            <a:avLst/>
          </a:prstGeom>
          <a:noFill/>
        </p:spPr>
        <p:txBody>
          <a:bodyPr wrap="square" rtlCol="0">
            <a:spAutoFit/>
          </a:bodyPr>
          <a:lstStyle/>
          <a:p>
            <a:r>
              <a:rPr lang="en-US" dirty="0"/>
              <a:t>How to Choose the Number of Partitions</a:t>
            </a:r>
          </a:p>
        </p:txBody>
      </p:sp>
      <p:sp>
        <p:nvSpPr>
          <p:cNvPr id="3" name="TextBox 2">
            <a:extLst>
              <a:ext uri="{FF2B5EF4-FFF2-40B4-BE49-F238E27FC236}">
                <a16:creationId xmlns:a16="http://schemas.microsoft.com/office/drawing/2014/main" id="{BD82AD50-9690-4A84-9EFA-0322CBBA21F1}"/>
              </a:ext>
            </a:extLst>
          </p:cNvPr>
          <p:cNvSpPr txBox="1"/>
          <p:nvPr/>
        </p:nvSpPr>
        <p:spPr>
          <a:xfrm>
            <a:off x="672353" y="2420470"/>
            <a:ext cx="10470776" cy="1754326"/>
          </a:xfrm>
          <a:prstGeom prst="rect">
            <a:avLst/>
          </a:prstGeom>
          <a:noFill/>
        </p:spPr>
        <p:txBody>
          <a:bodyPr wrap="square" rtlCol="0">
            <a:spAutoFit/>
          </a:bodyPr>
          <a:lstStyle/>
          <a:p>
            <a:pPr marL="285750" indent="-285750">
              <a:buFontTx/>
              <a:buChar char="-"/>
            </a:pPr>
            <a:r>
              <a:rPr lang="en-US" dirty="0"/>
              <a:t>What is the throughput you expect to achieve for the topic? For example, do you expect to write 100 KB per second or 1 GB per second? </a:t>
            </a:r>
          </a:p>
          <a:p>
            <a:pPr marL="285750" indent="-285750">
              <a:buFontTx/>
              <a:buChar char="-"/>
            </a:pPr>
            <a:r>
              <a:rPr lang="en-US" dirty="0"/>
              <a:t>Consider the number of partitions you will place on each broker and available diskspace and network bandwidth per broker.</a:t>
            </a:r>
          </a:p>
          <a:p>
            <a:pPr marL="285750" indent="-285750">
              <a:buFontTx/>
              <a:buChar char="-"/>
            </a:pPr>
            <a:r>
              <a:rPr lang="en-US" dirty="0"/>
              <a:t>Avoid overestimating, as each partition uses memory and other resources on the broker and will increase the time for leader elections.</a:t>
            </a:r>
          </a:p>
        </p:txBody>
      </p:sp>
    </p:spTree>
    <p:extLst>
      <p:ext uri="{BB962C8B-B14F-4D97-AF65-F5344CB8AC3E}">
        <p14:creationId xmlns:p14="http://schemas.microsoft.com/office/powerpoint/2010/main" val="19441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34781-7532-4631-A98F-340722D6B8DF}"/>
              </a:ext>
            </a:extLst>
          </p:cNvPr>
          <p:cNvSpPr txBox="1"/>
          <p:nvPr/>
        </p:nvSpPr>
        <p:spPr>
          <a:xfrm>
            <a:off x="708212" y="636494"/>
            <a:ext cx="10354235" cy="646331"/>
          </a:xfrm>
          <a:prstGeom prst="rect">
            <a:avLst/>
          </a:prstGeom>
          <a:noFill/>
        </p:spPr>
        <p:txBody>
          <a:bodyPr wrap="square" rtlCol="0">
            <a:spAutoFit/>
          </a:bodyPr>
          <a:lstStyle/>
          <a:p>
            <a:r>
              <a:rPr lang="en-US" dirty="0"/>
              <a:t>Every broker has a unique identifier that is either set in the broker configuration file or automatically generated</a:t>
            </a:r>
          </a:p>
        </p:txBody>
      </p:sp>
      <p:sp>
        <p:nvSpPr>
          <p:cNvPr id="3" name="TextBox 2">
            <a:extLst>
              <a:ext uri="{FF2B5EF4-FFF2-40B4-BE49-F238E27FC236}">
                <a16:creationId xmlns:a16="http://schemas.microsoft.com/office/drawing/2014/main" id="{45B52941-6442-4C8F-8E2F-874FF87CB868}"/>
              </a:ext>
            </a:extLst>
          </p:cNvPr>
          <p:cNvSpPr txBox="1"/>
          <p:nvPr/>
        </p:nvSpPr>
        <p:spPr>
          <a:xfrm>
            <a:off x="708211" y="2069068"/>
            <a:ext cx="10354235" cy="369332"/>
          </a:xfrm>
          <a:prstGeom prst="rect">
            <a:avLst/>
          </a:prstGeom>
          <a:noFill/>
        </p:spPr>
        <p:txBody>
          <a:bodyPr wrap="square" rtlCol="0">
            <a:spAutoFit/>
          </a:bodyPr>
          <a:lstStyle/>
          <a:p>
            <a:r>
              <a:rPr lang="en-US" dirty="0"/>
              <a:t>Every time a broker process starts, it registers itself with its ID in Zookeeper by creating an ephemeral node</a:t>
            </a:r>
          </a:p>
        </p:txBody>
      </p:sp>
      <p:sp>
        <p:nvSpPr>
          <p:cNvPr id="4" name="TextBox 3">
            <a:extLst>
              <a:ext uri="{FF2B5EF4-FFF2-40B4-BE49-F238E27FC236}">
                <a16:creationId xmlns:a16="http://schemas.microsoft.com/office/drawing/2014/main" id="{8C12BEFA-C79A-442E-BD06-2BD97A6CF2FB}"/>
              </a:ext>
            </a:extLst>
          </p:cNvPr>
          <p:cNvSpPr txBox="1"/>
          <p:nvPr/>
        </p:nvSpPr>
        <p:spPr>
          <a:xfrm>
            <a:off x="708211" y="3039977"/>
            <a:ext cx="10820401" cy="646331"/>
          </a:xfrm>
          <a:prstGeom prst="rect">
            <a:avLst/>
          </a:prstGeom>
          <a:noFill/>
        </p:spPr>
        <p:txBody>
          <a:bodyPr wrap="square" rtlCol="0">
            <a:spAutoFit/>
          </a:bodyPr>
          <a:lstStyle/>
          <a:p>
            <a:r>
              <a:rPr lang="en-US" dirty="0"/>
              <a:t>If you try to start another broker with the same ID, you will get an error: because we already have a Zookeeper node for the same broker ID</a:t>
            </a:r>
          </a:p>
        </p:txBody>
      </p:sp>
      <p:sp>
        <p:nvSpPr>
          <p:cNvPr id="5" name="TextBox 4">
            <a:extLst>
              <a:ext uri="{FF2B5EF4-FFF2-40B4-BE49-F238E27FC236}">
                <a16:creationId xmlns:a16="http://schemas.microsoft.com/office/drawing/2014/main" id="{A3769DA6-C3B9-45DB-BEDE-F46E9B020586}"/>
              </a:ext>
            </a:extLst>
          </p:cNvPr>
          <p:cNvSpPr txBox="1"/>
          <p:nvPr/>
        </p:nvSpPr>
        <p:spPr>
          <a:xfrm>
            <a:off x="708211" y="4571999"/>
            <a:ext cx="10721788" cy="923330"/>
          </a:xfrm>
          <a:prstGeom prst="rect">
            <a:avLst/>
          </a:prstGeom>
          <a:noFill/>
        </p:spPr>
        <p:txBody>
          <a:bodyPr wrap="square" rtlCol="0">
            <a:spAutoFit/>
          </a:bodyPr>
          <a:lstStyle/>
          <a:p>
            <a:r>
              <a:rPr lang="en-US" dirty="0"/>
              <a:t>When a broker loses connectivity to Zookeeper (usually as a result of the broker stop‐ ping, but this can also happen as a result of network partition or a long </a:t>
            </a:r>
            <a:r>
              <a:rPr lang="en-US" dirty="0" err="1"/>
              <a:t>garbagecollection</a:t>
            </a:r>
            <a:r>
              <a:rPr lang="en-US" dirty="0"/>
              <a:t> pause), the ephemeral node that the broker created when starting will be automatically removed from Zookeeper.</a:t>
            </a:r>
          </a:p>
        </p:txBody>
      </p:sp>
    </p:spTree>
    <p:extLst>
      <p:ext uri="{BB962C8B-B14F-4D97-AF65-F5344CB8AC3E}">
        <p14:creationId xmlns:p14="http://schemas.microsoft.com/office/powerpoint/2010/main" val="4233613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570F4-FF7D-47DC-BAC2-5E7688130054}"/>
              </a:ext>
            </a:extLst>
          </p:cNvPr>
          <p:cNvSpPr txBox="1"/>
          <p:nvPr/>
        </p:nvSpPr>
        <p:spPr>
          <a:xfrm>
            <a:off x="2088776" y="484094"/>
            <a:ext cx="7288306" cy="369332"/>
          </a:xfrm>
          <a:prstGeom prst="rect">
            <a:avLst/>
          </a:prstGeom>
          <a:noFill/>
        </p:spPr>
        <p:txBody>
          <a:bodyPr wrap="square" rtlCol="0">
            <a:spAutoFit/>
          </a:bodyPr>
          <a:lstStyle/>
          <a:p>
            <a:pPr algn="ctr"/>
            <a:r>
              <a:rPr lang="en-US" dirty="0"/>
              <a:t>The Broker Controller</a:t>
            </a:r>
          </a:p>
        </p:txBody>
      </p:sp>
      <p:sp>
        <p:nvSpPr>
          <p:cNvPr id="3" name="TextBox 2">
            <a:extLst>
              <a:ext uri="{FF2B5EF4-FFF2-40B4-BE49-F238E27FC236}">
                <a16:creationId xmlns:a16="http://schemas.microsoft.com/office/drawing/2014/main" id="{6748237E-2EA0-48A9-8383-573131937483}"/>
              </a:ext>
            </a:extLst>
          </p:cNvPr>
          <p:cNvSpPr txBox="1"/>
          <p:nvPr/>
        </p:nvSpPr>
        <p:spPr>
          <a:xfrm>
            <a:off x="519953" y="1326776"/>
            <a:ext cx="11053482" cy="369332"/>
          </a:xfrm>
          <a:prstGeom prst="rect">
            <a:avLst/>
          </a:prstGeom>
          <a:noFill/>
        </p:spPr>
        <p:txBody>
          <a:bodyPr wrap="square" rtlCol="0">
            <a:spAutoFit/>
          </a:bodyPr>
          <a:lstStyle/>
          <a:p>
            <a:r>
              <a:rPr lang="en-US" dirty="0"/>
              <a:t>Is responsible for electing partition leaders</a:t>
            </a:r>
          </a:p>
        </p:txBody>
      </p:sp>
      <p:sp>
        <p:nvSpPr>
          <p:cNvPr id="4" name="TextBox 3">
            <a:extLst>
              <a:ext uri="{FF2B5EF4-FFF2-40B4-BE49-F238E27FC236}">
                <a16:creationId xmlns:a16="http://schemas.microsoft.com/office/drawing/2014/main" id="{F93A5C83-3384-4AE3-BB03-CC0F5E438EAD}"/>
              </a:ext>
            </a:extLst>
          </p:cNvPr>
          <p:cNvSpPr txBox="1"/>
          <p:nvPr/>
        </p:nvSpPr>
        <p:spPr>
          <a:xfrm>
            <a:off x="519953" y="2421376"/>
            <a:ext cx="10309412"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/controller</a:t>
            </a:r>
          </a:p>
        </p:txBody>
      </p:sp>
      <p:sp>
        <p:nvSpPr>
          <p:cNvPr id="5" name="TextBox 4">
            <a:extLst>
              <a:ext uri="{FF2B5EF4-FFF2-40B4-BE49-F238E27FC236}">
                <a16:creationId xmlns:a16="http://schemas.microsoft.com/office/drawing/2014/main" id="{9F9725B9-BC70-4A65-9362-00517160E664}"/>
              </a:ext>
            </a:extLst>
          </p:cNvPr>
          <p:cNvSpPr txBox="1"/>
          <p:nvPr/>
        </p:nvSpPr>
        <p:spPr>
          <a:xfrm>
            <a:off x="519953" y="3792976"/>
            <a:ext cx="10730753" cy="369332"/>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6" name="TextBox 5">
            <a:extLst>
              <a:ext uri="{FF2B5EF4-FFF2-40B4-BE49-F238E27FC236}">
                <a16:creationId xmlns:a16="http://schemas.microsoft.com/office/drawing/2014/main" id="{84BC372D-9090-436A-A98E-EEC5D432C573}"/>
              </a:ext>
            </a:extLst>
          </p:cNvPr>
          <p:cNvSpPr txBox="1"/>
          <p:nvPr/>
        </p:nvSpPr>
        <p:spPr>
          <a:xfrm>
            <a:off x="519953" y="5029199"/>
            <a:ext cx="10416988"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184222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8EC35-B4AC-49F9-A7D7-BD7763E5C91F}"/>
              </a:ext>
            </a:extLst>
          </p:cNvPr>
          <p:cNvSpPr txBox="1"/>
          <p:nvPr/>
        </p:nvSpPr>
        <p:spPr>
          <a:xfrm>
            <a:off x="654424" y="546847"/>
            <a:ext cx="10327341" cy="646331"/>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695AB15C-54A7-46D7-A659-95A53B2CF456}"/>
              </a:ext>
            </a:extLst>
          </p:cNvPr>
          <p:cNvSpPr txBox="1"/>
          <p:nvPr/>
        </p:nvSpPr>
        <p:spPr>
          <a:xfrm>
            <a:off x="654424" y="2043952"/>
            <a:ext cx="10614212"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B830146-FEEB-429B-9F99-B2C3AF2A492C}"/>
              </a:ext>
            </a:extLst>
          </p:cNvPr>
          <p:cNvSpPr txBox="1"/>
          <p:nvPr/>
        </p:nvSpPr>
        <p:spPr>
          <a:xfrm>
            <a:off x="654424" y="3550021"/>
            <a:ext cx="10614212" cy="646331"/>
          </a:xfrm>
          <a:prstGeom prst="rect">
            <a:avLst/>
          </a:prstGeom>
          <a:noFill/>
        </p:spPr>
        <p:txBody>
          <a:bodyPr wrap="square" rtlCol="0">
            <a:spAutoFit/>
          </a:bodyPr>
          <a:lstStyle/>
          <a:p>
            <a:r>
              <a:rPr lang="en-US" dirty="0"/>
              <a:t>The first node to create the new controller in Zoo‐ keeper is the new controller, while the other nodes will receive a “node already exists” exception and re-create the watch on the new controller node</a:t>
            </a:r>
          </a:p>
        </p:txBody>
      </p:sp>
    </p:spTree>
    <p:extLst>
      <p:ext uri="{BB962C8B-B14F-4D97-AF65-F5344CB8AC3E}">
        <p14:creationId xmlns:p14="http://schemas.microsoft.com/office/powerpoint/2010/main" val="1749450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645459" y="1452282"/>
            <a:ext cx="10694894" cy="646331"/>
          </a:xfrm>
          <a:prstGeom prst="rect">
            <a:avLst/>
          </a:prstGeom>
          <a:noFill/>
        </p:spPr>
        <p:txBody>
          <a:bodyPr wrap="square" rtlCol="0">
            <a:spAutoFit/>
          </a:bodyPr>
          <a:lstStyle/>
          <a:p>
            <a:r>
              <a:rPr lang="en-US" dirty="0"/>
              <a:t>Replication is critical because it is the way Kafka guarantees availability and durability when individual nodes inevitably fail.</a:t>
            </a:r>
          </a:p>
        </p:txBody>
      </p:sp>
      <p:sp>
        <p:nvSpPr>
          <p:cNvPr id="3" name="TextBox 2">
            <a:extLst>
              <a:ext uri="{FF2B5EF4-FFF2-40B4-BE49-F238E27FC236}">
                <a16:creationId xmlns:a16="http://schemas.microsoft.com/office/drawing/2014/main" id="{468D23A9-9896-4889-9FC3-69F35234DEC4}"/>
              </a:ext>
            </a:extLst>
          </p:cNvPr>
          <p:cNvSpPr txBox="1"/>
          <p:nvPr/>
        </p:nvSpPr>
        <p:spPr>
          <a:xfrm>
            <a:off x="4661648" y="519953"/>
            <a:ext cx="3576918" cy="369332"/>
          </a:xfrm>
          <a:prstGeom prst="rect">
            <a:avLst/>
          </a:prstGeom>
          <a:noFill/>
        </p:spPr>
        <p:txBody>
          <a:bodyPr wrap="square" rtlCol="0">
            <a:spAutoFit/>
          </a:bodyPr>
          <a:lstStyle/>
          <a:p>
            <a:r>
              <a:rPr lang="en-US" dirty="0"/>
              <a:t>Replication</a:t>
            </a:r>
          </a:p>
        </p:txBody>
      </p:sp>
      <p:sp>
        <p:nvSpPr>
          <p:cNvPr id="4" name="TextBox 3">
            <a:extLst>
              <a:ext uri="{FF2B5EF4-FFF2-40B4-BE49-F238E27FC236}">
                <a16:creationId xmlns:a16="http://schemas.microsoft.com/office/drawing/2014/main" id="{13AFB784-4A6D-455B-9E35-21AEDDF7FE41}"/>
              </a:ext>
            </a:extLst>
          </p:cNvPr>
          <p:cNvSpPr txBox="1"/>
          <p:nvPr/>
        </p:nvSpPr>
        <p:spPr>
          <a:xfrm>
            <a:off x="645459" y="2800598"/>
            <a:ext cx="10067365" cy="646331"/>
          </a:xfrm>
          <a:prstGeom prst="rect">
            <a:avLst/>
          </a:prstGeom>
          <a:noFill/>
        </p:spPr>
        <p:txBody>
          <a:bodyPr wrap="square" rtlCol="0">
            <a:spAutoFit/>
          </a:bodyPr>
          <a:lstStyle/>
          <a:p>
            <a:r>
              <a:rPr lang="en-US" dirty="0"/>
              <a:t>Data in Kafka is organized by topics. Each topic is parti‐ </a:t>
            </a:r>
            <a:r>
              <a:rPr lang="en-US" dirty="0" err="1"/>
              <a:t>tioned</a:t>
            </a:r>
            <a:r>
              <a:rPr lang="en-US" dirty="0"/>
              <a:t>, and each partition can have multiple replicas.</a:t>
            </a:r>
          </a:p>
        </p:txBody>
      </p:sp>
      <p:sp>
        <p:nvSpPr>
          <p:cNvPr id="5" name="TextBox 4">
            <a:extLst>
              <a:ext uri="{FF2B5EF4-FFF2-40B4-BE49-F238E27FC236}">
                <a16:creationId xmlns:a16="http://schemas.microsoft.com/office/drawing/2014/main" id="{EAF1E432-41DE-44F3-8AF1-78C10095572F}"/>
              </a:ext>
            </a:extLst>
          </p:cNvPr>
          <p:cNvSpPr txBox="1"/>
          <p:nvPr/>
        </p:nvSpPr>
        <p:spPr>
          <a:xfrm>
            <a:off x="645459" y="4365375"/>
            <a:ext cx="10936941" cy="646331"/>
          </a:xfrm>
          <a:prstGeom prst="rect">
            <a:avLst/>
          </a:prstGeom>
          <a:noFill/>
        </p:spPr>
        <p:txBody>
          <a:bodyPr wrap="square" rtlCol="0">
            <a:spAutoFit/>
          </a:bodyPr>
          <a:lstStyle/>
          <a:p>
            <a:r>
              <a:rPr lang="en-US" dirty="0"/>
              <a:t>Those replicas are stored on brokers, and each broker typically stores hundreds or even thousands of replicas belonging to different topics and partitions.</a:t>
            </a:r>
          </a:p>
        </p:txBody>
      </p:sp>
    </p:spTree>
    <p:extLst>
      <p:ext uri="{BB962C8B-B14F-4D97-AF65-F5344CB8AC3E}">
        <p14:creationId xmlns:p14="http://schemas.microsoft.com/office/powerpoint/2010/main" val="45338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B8BDAF-5646-4866-BF06-B04C2889B7B0}"/>
              </a:ext>
            </a:extLst>
          </p:cNvPr>
          <p:cNvSpPr txBox="1"/>
          <p:nvPr/>
        </p:nvSpPr>
        <p:spPr>
          <a:xfrm>
            <a:off x="537882" y="510988"/>
            <a:ext cx="10506635" cy="369332"/>
          </a:xfrm>
          <a:prstGeom prst="rect">
            <a:avLst/>
          </a:prstGeom>
          <a:noFill/>
        </p:spPr>
        <p:txBody>
          <a:bodyPr wrap="square" rtlCol="0">
            <a:spAutoFit/>
          </a:bodyPr>
          <a:lstStyle/>
          <a:p>
            <a:r>
              <a:rPr lang="en-US" dirty="0"/>
              <a:t>There are two types of replicas</a:t>
            </a:r>
          </a:p>
        </p:txBody>
      </p:sp>
      <p:sp>
        <p:nvSpPr>
          <p:cNvPr id="4" name="TextBox 3">
            <a:extLst>
              <a:ext uri="{FF2B5EF4-FFF2-40B4-BE49-F238E27FC236}">
                <a16:creationId xmlns:a16="http://schemas.microsoft.com/office/drawing/2014/main" id="{A31A7C38-B246-4E3D-9577-1B55C184475F}"/>
              </a:ext>
            </a:extLst>
          </p:cNvPr>
          <p:cNvSpPr txBox="1"/>
          <p:nvPr/>
        </p:nvSpPr>
        <p:spPr>
          <a:xfrm>
            <a:off x="1147483" y="1120588"/>
            <a:ext cx="8794376" cy="646331"/>
          </a:xfrm>
          <a:prstGeom prst="rect">
            <a:avLst/>
          </a:prstGeom>
          <a:noFill/>
        </p:spPr>
        <p:txBody>
          <a:bodyPr wrap="square" rtlCol="0">
            <a:spAutoFit/>
          </a:bodyPr>
          <a:lstStyle/>
          <a:p>
            <a:r>
              <a:rPr lang="en-US" dirty="0"/>
              <a:t>Leader replica: Each partition has a single replica designated as the leader. All produce and con‐ </a:t>
            </a:r>
            <a:r>
              <a:rPr lang="en-US" dirty="0" err="1"/>
              <a:t>sume</a:t>
            </a:r>
            <a:r>
              <a:rPr lang="en-US" dirty="0"/>
              <a:t> requests go through the leader, in order to guarantee consistency.</a:t>
            </a:r>
          </a:p>
        </p:txBody>
      </p:sp>
      <p:sp>
        <p:nvSpPr>
          <p:cNvPr id="5" name="TextBox 4">
            <a:extLst>
              <a:ext uri="{FF2B5EF4-FFF2-40B4-BE49-F238E27FC236}">
                <a16:creationId xmlns:a16="http://schemas.microsoft.com/office/drawing/2014/main" id="{D7A07D93-E7F9-4A0D-B8D6-B2DCF7A82B37}"/>
              </a:ext>
            </a:extLst>
          </p:cNvPr>
          <p:cNvSpPr txBox="1"/>
          <p:nvPr/>
        </p:nvSpPr>
        <p:spPr>
          <a:xfrm>
            <a:off x="1147483" y="2142564"/>
            <a:ext cx="8713693" cy="1477328"/>
          </a:xfrm>
          <a:prstGeom prst="rect">
            <a:avLst/>
          </a:prstGeom>
          <a:noFill/>
        </p:spPr>
        <p:txBody>
          <a:bodyPr wrap="square" rtlCol="0">
            <a:spAutoFit/>
          </a:bodyPr>
          <a:lstStyle/>
          <a:p>
            <a:r>
              <a:rPr lang="en-US" dirty="0"/>
              <a:t>Follower replica: All replicas for a partition that are not leaders are called followers. Followers don’t serve client requests; their only job is to replicate messages from the leader and stay up-to-date with the most recent messages the leader has. In the event that a leader replica for a partition crashes, one of the follower replicas will be promoted to become the new leader for the partition.</a:t>
            </a:r>
          </a:p>
        </p:txBody>
      </p:sp>
      <p:sp>
        <p:nvSpPr>
          <p:cNvPr id="6" name="TextBox 5">
            <a:extLst>
              <a:ext uri="{FF2B5EF4-FFF2-40B4-BE49-F238E27FC236}">
                <a16:creationId xmlns:a16="http://schemas.microsoft.com/office/drawing/2014/main" id="{5B68A2D0-9370-4B00-AB74-61E96589F10E}"/>
              </a:ext>
            </a:extLst>
          </p:cNvPr>
          <p:cNvSpPr txBox="1"/>
          <p:nvPr/>
        </p:nvSpPr>
        <p:spPr>
          <a:xfrm>
            <a:off x="448235" y="5065059"/>
            <a:ext cx="10766612" cy="369332"/>
          </a:xfrm>
          <a:prstGeom prst="rect">
            <a:avLst/>
          </a:prstGeom>
          <a:noFill/>
        </p:spPr>
        <p:txBody>
          <a:bodyPr wrap="square" rtlCol="0">
            <a:spAutoFit/>
          </a:bodyPr>
          <a:lstStyle/>
          <a:p>
            <a:r>
              <a:rPr lang="en-US" dirty="0"/>
              <a:t>Another task the leader is responsible for is knowing which of the follower replicas is up-to-date with the leader.</a:t>
            </a:r>
          </a:p>
        </p:txBody>
      </p:sp>
    </p:spTree>
    <p:extLst>
      <p:ext uri="{BB962C8B-B14F-4D97-AF65-F5344CB8AC3E}">
        <p14:creationId xmlns:p14="http://schemas.microsoft.com/office/powerpoint/2010/main" val="1047775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757518" y="1219199"/>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
        <p:nvSpPr>
          <p:cNvPr id="3" name="TextBox 2">
            <a:extLst>
              <a:ext uri="{FF2B5EF4-FFF2-40B4-BE49-F238E27FC236}">
                <a16:creationId xmlns:a16="http://schemas.microsoft.com/office/drawing/2014/main" id="{5B414E8E-03E8-44FC-84CF-DB3CCC572C03}"/>
              </a:ext>
            </a:extLst>
          </p:cNvPr>
          <p:cNvSpPr txBox="1"/>
          <p:nvPr/>
        </p:nvSpPr>
        <p:spPr>
          <a:xfrm>
            <a:off x="488577" y="4992471"/>
            <a:ext cx="8314764" cy="1200329"/>
          </a:xfrm>
          <a:prstGeom prst="rect">
            <a:avLst/>
          </a:prstGeom>
          <a:noFill/>
        </p:spPr>
        <p:txBody>
          <a:bodyPr wrap="square" rtlCol="0">
            <a:spAutoFit/>
          </a:bodyPr>
          <a:lstStyle/>
          <a:p>
            <a:r>
              <a:rPr lang="en-US" dirty="0"/>
              <a:t>The biggest benefit is the ability to scale the load across multiple servers. A close second is using replication to guard against data loss due to single system failures. Replication will also allow for performing </a:t>
            </a:r>
            <a:r>
              <a:rPr lang="en-US" dirty="0" err="1"/>
              <a:t>mainte</a:t>
            </a:r>
            <a:r>
              <a:rPr lang="en-US" dirty="0"/>
              <a:t>‐ </a:t>
            </a:r>
            <a:r>
              <a:rPr lang="en-US" dirty="0" err="1"/>
              <a:t>nance</a:t>
            </a:r>
            <a:r>
              <a:rPr lang="en-US" dirty="0"/>
              <a:t> work on Kafka or the underlying systems while still maintaining availability for clients</a:t>
            </a:r>
          </a:p>
        </p:txBody>
      </p:sp>
      <p:pic>
        <p:nvPicPr>
          <p:cNvPr id="5" name="Picture 4">
            <a:extLst>
              <a:ext uri="{FF2B5EF4-FFF2-40B4-BE49-F238E27FC236}">
                <a16:creationId xmlns:a16="http://schemas.microsoft.com/office/drawing/2014/main" id="{CC0E25CB-2C2B-4951-A46E-606E90139CED}"/>
              </a:ext>
            </a:extLst>
          </p:cNvPr>
          <p:cNvPicPr>
            <a:picLocks noChangeAspect="1"/>
          </p:cNvPicPr>
          <p:nvPr/>
        </p:nvPicPr>
        <p:blipFill>
          <a:blip r:embed="rId2"/>
          <a:stretch>
            <a:fillRect/>
          </a:stretch>
        </p:blipFill>
        <p:spPr>
          <a:xfrm>
            <a:off x="6668256" y="1610107"/>
            <a:ext cx="5246977" cy="2949388"/>
          </a:xfrm>
          <a:prstGeom prst="rect">
            <a:avLst/>
          </a:prstGeom>
        </p:spPr>
      </p:pic>
    </p:spTree>
    <p:extLst>
      <p:ext uri="{BB962C8B-B14F-4D97-AF65-F5344CB8AC3E}">
        <p14:creationId xmlns:p14="http://schemas.microsoft.com/office/powerpoint/2010/main" val="4134347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2254405"/>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228165" y="3836457"/>
            <a:ext cx="7584141" cy="923330"/>
          </a:xfrm>
          <a:prstGeom prst="rect">
            <a:avLst/>
          </a:prstGeom>
          <a:noFill/>
        </p:spPr>
        <p:txBody>
          <a:bodyPr wrap="square" rtlCol="0">
            <a:spAutoFit/>
          </a:bodyPr>
          <a:lstStyle/>
          <a:p>
            <a:r>
              <a:rPr lang="en-US" dirty="0"/>
              <a:t>Kafka brokers are configured with a default </a:t>
            </a:r>
            <a:r>
              <a:rPr lang="en-US" dirty="0" err="1"/>
              <a:t>reten</a:t>
            </a:r>
            <a:r>
              <a:rPr lang="en-US" dirty="0"/>
              <a:t>‐ </a:t>
            </a:r>
            <a:r>
              <a:rPr lang="en-US" dirty="0" err="1"/>
              <a:t>tion</a:t>
            </a:r>
            <a:r>
              <a:rPr lang="en-US" dirty="0"/>
              <a:t> setting for topics</a:t>
            </a:r>
          </a:p>
          <a:p>
            <a:r>
              <a:rPr lang="en-US" dirty="0"/>
              <a:t>	Retaining messages for some period of time (e.g., 7 days)</a:t>
            </a:r>
          </a:p>
          <a:p>
            <a:r>
              <a:rPr lang="en-US" dirty="0"/>
              <a:t>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7F64-F999-46F6-8D95-9C3805DBCE1A}"/>
              </a:ext>
            </a:extLst>
          </p:cNvPr>
          <p:cNvSpPr txBox="1"/>
          <p:nvPr/>
        </p:nvSpPr>
        <p:spPr>
          <a:xfrm>
            <a:off x="815788" y="3683604"/>
            <a:ext cx="9950824" cy="2031325"/>
          </a:xfrm>
          <a:prstGeom prst="rect">
            <a:avLst/>
          </a:prstGeom>
          <a:noFill/>
        </p:spPr>
        <p:txBody>
          <a:bodyPr wrap="square" rtlCol="0">
            <a:spAutoFit/>
          </a:bodyPr>
          <a:lstStyle/>
          <a:p>
            <a:r>
              <a:rPr lang="en-US" dirty="0"/>
              <a:t>Configuration Retention by size:</a:t>
            </a:r>
          </a:p>
          <a:p>
            <a:endParaRPr lang="en-US" dirty="0"/>
          </a:p>
          <a:p>
            <a:r>
              <a:rPr lang="en-US" dirty="0" err="1"/>
              <a:t>log.retention.bytes</a:t>
            </a:r>
            <a:r>
              <a:rPr lang="en-US" dirty="0"/>
              <a:t>: </a:t>
            </a:r>
          </a:p>
          <a:p>
            <a:r>
              <a:rPr lang="en-US" dirty="0"/>
              <a:t>	Another way to expire messages is based on the total number of bytes of messages retained</a:t>
            </a:r>
          </a:p>
          <a:p>
            <a:r>
              <a:rPr lang="en-US" dirty="0"/>
              <a:t>	it is applied per-partition: This means that if you have a topic with 8 partitions, and 	</a:t>
            </a:r>
            <a:r>
              <a:rPr lang="en-US" dirty="0" err="1"/>
              <a:t>log.retention.bytes</a:t>
            </a:r>
            <a:r>
              <a:rPr lang="en-US" dirty="0"/>
              <a:t> is set to 1 GB, the amount of data retained for the topic will be 8 GB at 	most</a:t>
            </a:r>
          </a:p>
        </p:txBody>
      </p:sp>
      <p:sp>
        <p:nvSpPr>
          <p:cNvPr id="3" name="TextBox 2">
            <a:extLst>
              <a:ext uri="{FF2B5EF4-FFF2-40B4-BE49-F238E27FC236}">
                <a16:creationId xmlns:a16="http://schemas.microsoft.com/office/drawing/2014/main" id="{7CE9D324-D0B0-4AB1-B9EF-80D2B47D455D}"/>
              </a:ext>
            </a:extLst>
          </p:cNvPr>
          <p:cNvSpPr txBox="1"/>
          <p:nvPr/>
        </p:nvSpPr>
        <p:spPr>
          <a:xfrm>
            <a:off x="815788" y="721712"/>
            <a:ext cx="10201835" cy="2062103"/>
          </a:xfrm>
          <a:prstGeom prst="rect">
            <a:avLst/>
          </a:prstGeom>
          <a:noFill/>
        </p:spPr>
        <p:txBody>
          <a:bodyPr wrap="square" rtlCol="0">
            <a:spAutoFit/>
          </a:bodyPr>
          <a:lstStyle/>
          <a:p>
            <a:r>
              <a:rPr lang="en-US" sz="2000" dirty="0">
                <a:solidFill>
                  <a:schemeClr val="accent5"/>
                </a:solidFill>
              </a:rPr>
              <a:t>Configuration Retention by time</a:t>
            </a:r>
            <a:r>
              <a:rPr lang="en-US" dirty="0"/>
              <a:t>:</a:t>
            </a:r>
          </a:p>
          <a:p>
            <a:endParaRPr lang="en-US" dirty="0"/>
          </a:p>
          <a:p>
            <a:r>
              <a:rPr lang="en-US" dirty="0"/>
              <a:t>	</a:t>
            </a:r>
            <a:r>
              <a:rPr lang="en-US" dirty="0" err="1"/>
              <a:t>log.retention.hours</a:t>
            </a:r>
            <a:r>
              <a:rPr lang="en-US" dirty="0"/>
              <a:t>, </a:t>
            </a:r>
            <a:r>
              <a:rPr lang="en-US" dirty="0" err="1"/>
              <a:t>log.retention.minutes</a:t>
            </a:r>
            <a:r>
              <a:rPr lang="en-US" dirty="0"/>
              <a:t>, log.retention.ms</a:t>
            </a:r>
          </a:p>
          <a:p>
            <a:r>
              <a:rPr lang="en-US" dirty="0"/>
              <a:t>	All three of these specify the same configuration—the amount of time after which messages may     	be deleted but the recommended parameter to use is log.retention.ms</a:t>
            </a:r>
          </a:p>
          <a:p>
            <a:endParaRPr lang="en-US" dirty="0"/>
          </a:p>
          <a:p>
            <a:r>
              <a:rPr lang="en-US" dirty="0"/>
              <a:t>	Default value: </a:t>
            </a:r>
            <a:r>
              <a:rPr lang="en-US" dirty="0" err="1"/>
              <a:t>log.retention.hours</a:t>
            </a:r>
            <a:r>
              <a:rPr lang="en-US" dirty="0"/>
              <a:t>=168 (one week)</a:t>
            </a:r>
          </a:p>
        </p:txBody>
      </p:sp>
    </p:spTree>
    <p:extLst>
      <p:ext uri="{BB962C8B-B14F-4D97-AF65-F5344CB8AC3E}">
        <p14:creationId xmlns:p14="http://schemas.microsoft.com/office/powerpoint/2010/main" val="3814966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6AE0-4408-401C-96C1-935972E3D2CE}"/>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Retention by Size and Time</a:t>
            </a:r>
          </a:p>
        </p:txBody>
      </p:sp>
      <p:sp>
        <p:nvSpPr>
          <p:cNvPr id="3" name="TextBox 2">
            <a:extLst>
              <a:ext uri="{FF2B5EF4-FFF2-40B4-BE49-F238E27FC236}">
                <a16:creationId xmlns:a16="http://schemas.microsoft.com/office/drawing/2014/main" id="{91B64DFE-92AF-4074-A55B-993CB98E3EC5}"/>
              </a:ext>
            </a:extLst>
          </p:cNvPr>
          <p:cNvSpPr txBox="1"/>
          <p:nvPr/>
        </p:nvSpPr>
        <p:spPr>
          <a:xfrm>
            <a:off x="1013012" y="2501153"/>
            <a:ext cx="10273553" cy="1754326"/>
          </a:xfrm>
          <a:prstGeom prst="rect">
            <a:avLst/>
          </a:prstGeom>
          <a:noFill/>
        </p:spPr>
        <p:txBody>
          <a:bodyPr wrap="square" rtlCol="0">
            <a:spAutoFit/>
          </a:bodyPr>
          <a:lstStyle/>
          <a:p>
            <a:r>
              <a:rPr lang="en-US" dirty="0"/>
              <a:t>If you have specified a value for both </a:t>
            </a:r>
            <a:r>
              <a:rPr lang="en-US" dirty="0" err="1"/>
              <a:t>log.retention.bytes</a:t>
            </a:r>
            <a:r>
              <a:rPr lang="en-US" dirty="0"/>
              <a:t> and log.retention.ms (or another parameter for retention by time), messages may be removed when either criteria is met. For example, if log.retention.ms is set to 86400000 (1 day) and </a:t>
            </a:r>
            <a:r>
              <a:rPr lang="en-US" dirty="0" err="1"/>
              <a:t>log.reten</a:t>
            </a:r>
            <a:r>
              <a:rPr lang="en-US" dirty="0"/>
              <a:t> </a:t>
            </a:r>
            <a:r>
              <a:rPr lang="en-US" dirty="0" err="1"/>
              <a:t>tion.bytes</a:t>
            </a:r>
            <a:r>
              <a:rPr lang="en-US" dirty="0"/>
              <a:t> is set to 1000000000 (1 GB), it is possible for messages that are less than 1 day old to get deleted if the total volume of </a:t>
            </a:r>
            <a:r>
              <a:rPr lang="en-US" dirty="0" err="1"/>
              <a:t>mes</a:t>
            </a:r>
            <a:r>
              <a:rPr lang="en-US" dirty="0"/>
              <a:t>‐ sages over the course of the day is greater than 1 GB. Conversely, if the volume is less than 1 GB, messages can be deleted after 1 day even if the total size of the partition is less than 1 GB</a:t>
            </a:r>
          </a:p>
        </p:txBody>
      </p:sp>
    </p:spTree>
    <p:extLst>
      <p:ext uri="{BB962C8B-B14F-4D97-AF65-F5344CB8AC3E}">
        <p14:creationId xmlns:p14="http://schemas.microsoft.com/office/powerpoint/2010/main" val="1918843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ACEB2-868E-4EF8-93A6-E381F6138196}"/>
              </a:ext>
            </a:extLst>
          </p:cNvPr>
          <p:cNvPicPr>
            <a:picLocks noChangeAspect="1"/>
          </p:cNvPicPr>
          <p:nvPr/>
        </p:nvPicPr>
        <p:blipFill>
          <a:blip r:embed="rId2"/>
          <a:stretch>
            <a:fillRect/>
          </a:stretch>
        </p:blipFill>
        <p:spPr>
          <a:xfrm>
            <a:off x="6703199" y="2088777"/>
            <a:ext cx="4731284" cy="4246024"/>
          </a:xfrm>
          <a:prstGeom prst="rect">
            <a:avLst/>
          </a:prstGeom>
        </p:spPr>
      </p:pic>
      <p:sp>
        <p:nvSpPr>
          <p:cNvPr id="4" name="TextBox 3">
            <a:extLst>
              <a:ext uri="{FF2B5EF4-FFF2-40B4-BE49-F238E27FC236}">
                <a16:creationId xmlns:a16="http://schemas.microsoft.com/office/drawing/2014/main" id="{2153EEA1-A761-447E-864F-F6A2E098EC7D}"/>
              </a:ext>
            </a:extLst>
          </p:cNvPr>
          <p:cNvSpPr txBox="1"/>
          <p:nvPr/>
        </p:nvSpPr>
        <p:spPr>
          <a:xfrm>
            <a:off x="995083" y="640558"/>
            <a:ext cx="7315200"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Size: </a:t>
            </a:r>
            <a:r>
              <a:rPr lang="en-US" sz="2000" dirty="0" err="1">
                <a:solidFill>
                  <a:schemeClr val="accent5"/>
                </a:solidFill>
              </a:rPr>
              <a:t>log.segment.bytes</a:t>
            </a:r>
            <a:endParaRPr lang="en-US" sz="2000" dirty="0">
              <a:solidFill>
                <a:schemeClr val="accent5"/>
              </a:solidFill>
            </a:endParaRPr>
          </a:p>
        </p:txBody>
      </p:sp>
      <p:sp>
        <p:nvSpPr>
          <p:cNvPr id="5" name="TextBox 4">
            <a:extLst>
              <a:ext uri="{FF2B5EF4-FFF2-40B4-BE49-F238E27FC236}">
                <a16:creationId xmlns:a16="http://schemas.microsoft.com/office/drawing/2014/main" id="{85062B4F-5FAC-49EA-BD57-5E244258C9F6}"/>
              </a:ext>
            </a:extLst>
          </p:cNvPr>
          <p:cNvSpPr txBox="1"/>
          <p:nvPr/>
        </p:nvSpPr>
        <p:spPr>
          <a:xfrm>
            <a:off x="1853293" y="3784885"/>
            <a:ext cx="4849906" cy="369332"/>
          </a:xfrm>
          <a:prstGeom prst="rect">
            <a:avLst/>
          </a:prstGeom>
          <a:noFill/>
        </p:spPr>
        <p:txBody>
          <a:bodyPr wrap="square" rtlCol="0">
            <a:spAutoFit/>
          </a:bodyPr>
          <a:lstStyle/>
          <a:p>
            <a:r>
              <a:rPr lang="en-US" b="0" i="0" dirty="0">
                <a:solidFill>
                  <a:srgbClr val="888888"/>
                </a:solidFill>
                <a:effectLst/>
                <a:latin typeface="Roboto" panose="02000000000000000000" pitchFamily="2" charset="0"/>
              </a:rPr>
              <a:t>Partitions in Log Structured Format</a:t>
            </a:r>
            <a:endParaRPr lang="en-US" dirty="0"/>
          </a:p>
        </p:txBody>
      </p:sp>
    </p:spTree>
    <p:extLst>
      <p:ext uri="{BB962C8B-B14F-4D97-AF65-F5344CB8AC3E}">
        <p14:creationId xmlns:p14="http://schemas.microsoft.com/office/powerpoint/2010/main" val="223546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F7C54-68F8-4EE4-BFE0-BAB4DA9F3701}"/>
              </a:ext>
            </a:extLst>
          </p:cNvPr>
          <p:cNvSpPr txBox="1"/>
          <p:nvPr/>
        </p:nvSpPr>
        <p:spPr>
          <a:xfrm>
            <a:off x="1362634" y="1963269"/>
            <a:ext cx="9762565" cy="2308324"/>
          </a:xfrm>
          <a:prstGeom prst="rect">
            <a:avLst/>
          </a:prstGeom>
          <a:noFill/>
        </p:spPr>
        <p:txBody>
          <a:bodyPr wrap="square" rtlCol="0">
            <a:spAutoFit/>
          </a:bodyPr>
          <a:lstStyle/>
          <a:p>
            <a:pPr algn="l"/>
            <a:r>
              <a:rPr lang="en-US" b="0" i="0" dirty="0">
                <a:solidFill>
                  <a:srgbClr val="333333"/>
                </a:solidFill>
                <a:effectLst/>
                <a:latin typeface="Roboto" panose="02000000000000000000" pitchFamily="2" charset="0"/>
              </a:rPr>
              <a:t>In actuality, each partition does not keep all the records sequentially in a single file. Instead, it breaks each log into log segments. Log segments can be defined using a size limit (for example, 1 GB), as a time limit (for example, 1 day), or both. Administration around Kafka records often occurs at the log segment level.</a:t>
            </a:r>
          </a:p>
          <a:p>
            <a:pPr algn="l"/>
            <a:r>
              <a:rPr lang="en-US" b="0" i="0" dirty="0">
                <a:solidFill>
                  <a:srgbClr val="333333"/>
                </a:solidFill>
                <a:effectLst/>
                <a:latin typeface="Roboto" panose="02000000000000000000" pitchFamily="2" charset="0"/>
              </a:rPr>
              <a:t>Each of the partitions is broken into segments, with Segment N containing the most recent records and Segment 1 containing the oldest retained records. This is configurable on a per-topic basis.</a:t>
            </a:r>
          </a:p>
          <a:p>
            <a:endParaRPr lang="en-US" dirty="0"/>
          </a:p>
        </p:txBody>
      </p:sp>
    </p:spTree>
    <p:extLst>
      <p:ext uri="{BB962C8B-B14F-4D97-AF65-F5344CB8AC3E}">
        <p14:creationId xmlns:p14="http://schemas.microsoft.com/office/powerpoint/2010/main" val="1248744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79B7-92AB-452D-B69E-1FBE53A1FC52}"/>
              </a:ext>
            </a:extLst>
          </p:cNvPr>
          <p:cNvPicPr>
            <a:picLocks noChangeAspect="1"/>
          </p:cNvPicPr>
          <p:nvPr/>
        </p:nvPicPr>
        <p:blipFill>
          <a:blip r:embed="rId2"/>
          <a:stretch>
            <a:fillRect/>
          </a:stretch>
        </p:blipFill>
        <p:spPr>
          <a:xfrm>
            <a:off x="2890390" y="594917"/>
            <a:ext cx="6411220" cy="5668166"/>
          </a:xfrm>
          <a:prstGeom prst="rect">
            <a:avLst/>
          </a:prstGeom>
        </p:spPr>
      </p:pic>
    </p:spTree>
    <p:extLst>
      <p:ext uri="{BB962C8B-B14F-4D97-AF65-F5344CB8AC3E}">
        <p14:creationId xmlns:p14="http://schemas.microsoft.com/office/powerpoint/2010/main" val="135613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222C-F5C8-4009-92C7-5AE568D2299B}"/>
              </a:ext>
            </a:extLst>
          </p:cNvPr>
          <p:cNvSpPr txBox="1"/>
          <p:nvPr/>
        </p:nvSpPr>
        <p:spPr>
          <a:xfrm>
            <a:off x="941295" y="627529"/>
            <a:ext cx="9610165" cy="1477328"/>
          </a:xfrm>
          <a:prstGeom prst="rect">
            <a:avLst/>
          </a:prstGeom>
          <a:noFill/>
        </p:spPr>
        <p:txBody>
          <a:bodyPr wrap="square" rtlCol="0">
            <a:spAutoFit/>
          </a:bodyPr>
          <a:lstStyle/>
          <a:p>
            <a:r>
              <a:rPr lang="en-US" dirty="0"/>
              <a:t>As messages are produced to the Kafka broker, they are appended to the current log segment for the partition. Once the log segment has reached the size specified by the </a:t>
            </a:r>
            <a:r>
              <a:rPr lang="en-US" dirty="0" err="1"/>
              <a:t>log.segment.bytes</a:t>
            </a:r>
            <a:r>
              <a:rPr lang="en-US" dirty="0"/>
              <a:t> parameter, which defaults to 1 GB, the log seg‐ </a:t>
            </a:r>
            <a:r>
              <a:rPr lang="en-US" dirty="0" err="1"/>
              <a:t>ment</a:t>
            </a:r>
            <a:r>
              <a:rPr lang="en-US" dirty="0"/>
              <a:t> is closed and a new one is opened. Once a log segment has been closed, it can be considered for expiration. A smaller log-segment size means that files must be closed and allocated more often, which reduces the overall efficiency of disk writes.</a:t>
            </a:r>
          </a:p>
        </p:txBody>
      </p:sp>
      <p:sp>
        <p:nvSpPr>
          <p:cNvPr id="3" name="TextBox 2">
            <a:extLst>
              <a:ext uri="{FF2B5EF4-FFF2-40B4-BE49-F238E27FC236}">
                <a16:creationId xmlns:a16="http://schemas.microsoft.com/office/drawing/2014/main" id="{2523773D-4D14-4119-8A10-F981D858C2B0}"/>
              </a:ext>
            </a:extLst>
          </p:cNvPr>
          <p:cNvSpPr txBox="1"/>
          <p:nvPr/>
        </p:nvSpPr>
        <p:spPr>
          <a:xfrm>
            <a:off x="1138518" y="3307976"/>
            <a:ext cx="9610165" cy="2308324"/>
          </a:xfrm>
          <a:prstGeom prst="rect">
            <a:avLst/>
          </a:prstGeom>
          <a:noFill/>
        </p:spPr>
        <p:txBody>
          <a:bodyPr wrap="square" rtlCol="0">
            <a:spAutoFit/>
          </a:bodyPr>
          <a:lstStyle/>
          <a:p>
            <a:r>
              <a:rPr lang="en-US" dirty="0"/>
              <a:t>Adjusting the size of the log segments can be important if topics have a low produce rate. For example, if a topic receives only 100 megabytes per day of messages, and </a:t>
            </a:r>
            <a:r>
              <a:rPr lang="en-US" dirty="0" err="1"/>
              <a:t>log.segment.bytes</a:t>
            </a:r>
            <a:r>
              <a:rPr lang="en-US" dirty="0"/>
              <a:t> is set to the default, it will take 10 days to fill one segment. As messages cannot be expired until the log segment is closed, if log.retention.ms is set to 604800000 (1 week), there will actually be up to 17 days of messages retained until the closed log segment expires. This is because once the log segment is closed with the current 10 days of messages, that log segment must be retained for 7 days before it expires based on the time policy (as the segment cannot be removed until the last message in the segment can be expired).</a:t>
            </a:r>
          </a:p>
        </p:txBody>
      </p:sp>
    </p:spTree>
    <p:extLst>
      <p:ext uri="{BB962C8B-B14F-4D97-AF65-F5344CB8AC3E}">
        <p14:creationId xmlns:p14="http://schemas.microsoft.com/office/powerpoint/2010/main" val="990822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9ED7-3339-487F-A2C3-02C57CC0A769}"/>
              </a:ext>
            </a:extLst>
          </p:cNvPr>
          <p:cNvSpPr txBox="1"/>
          <p:nvPr/>
        </p:nvSpPr>
        <p:spPr>
          <a:xfrm>
            <a:off x="797859" y="717176"/>
            <a:ext cx="8175812"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Time: log.segment.ms</a:t>
            </a:r>
          </a:p>
        </p:txBody>
      </p:sp>
      <p:sp>
        <p:nvSpPr>
          <p:cNvPr id="3" name="TextBox 2">
            <a:extLst>
              <a:ext uri="{FF2B5EF4-FFF2-40B4-BE49-F238E27FC236}">
                <a16:creationId xmlns:a16="http://schemas.microsoft.com/office/drawing/2014/main" id="{2DC98508-D120-46D1-955D-FB303862799A}"/>
              </a:ext>
            </a:extLst>
          </p:cNvPr>
          <p:cNvSpPr txBox="1"/>
          <p:nvPr/>
        </p:nvSpPr>
        <p:spPr>
          <a:xfrm>
            <a:off x="797859" y="2286000"/>
            <a:ext cx="9726706" cy="1754326"/>
          </a:xfrm>
          <a:prstGeom prst="rect">
            <a:avLst/>
          </a:prstGeom>
          <a:noFill/>
        </p:spPr>
        <p:txBody>
          <a:bodyPr wrap="square" rtlCol="0">
            <a:spAutoFit/>
          </a:bodyPr>
          <a:lstStyle/>
          <a:p>
            <a:r>
              <a:rPr lang="en-US" dirty="0"/>
              <a:t>Another way to control when log segments are closed is by using the log.segment.ms parameter, which specifies the amount of time after which a log segment should be closed. As with the </a:t>
            </a:r>
            <a:r>
              <a:rPr lang="en-US" dirty="0" err="1"/>
              <a:t>log.retention.bytes</a:t>
            </a:r>
            <a:r>
              <a:rPr lang="en-US" dirty="0"/>
              <a:t> and log.retention.ms parameters, </a:t>
            </a:r>
            <a:r>
              <a:rPr lang="en-US" dirty="0" err="1"/>
              <a:t>log.segment.bytes</a:t>
            </a:r>
            <a:r>
              <a:rPr lang="en-US" dirty="0"/>
              <a:t> and log.segment.ms are not mutually exclusive properties. Kafka will close a log segment either when the size limit is reached or when the time limit is reached, whichever comes first. By default, there is no setting for </a:t>
            </a:r>
            <a:r>
              <a:rPr lang="en-US" dirty="0" err="1"/>
              <a:t>log.seg</a:t>
            </a:r>
            <a:r>
              <a:rPr lang="en-US" dirty="0"/>
              <a:t> ment.ms, which results in only closing log segments by size.</a:t>
            </a:r>
          </a:p>
        </p:txBody>
      </p:sp>
    </p:spTree>
    <p:extLst>
      <p:ext uri="{BB962C8B-B14F-4D97-AF65-F5344CB8AC3E}">
        <p14:creationId xmlns:p14="http://schemas.microsoft.com/office/powerpoint/2010/main" val="3114832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8B7BC-6015-46A6-A904-85600C190BBD}"/>
              </a:ext>
            </a:extLst>
          </p:cNvPr>
          <p:cNvSpPr txBox="1"/>
          <p:nvPr/>
        </p:nvSpPr>
        <p:spPr>
          <a:xfrm>
            <a:off x="797859" y="717176"/>
            <a:ext cx="6732494"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Kafka Brokers</a:t>
            </a:r>
            <a:endParaRPr lang="en-US" sz="2000" dirty="0">
              <a:solidFill>
                <a:schemeClr val="accent5"/>
              </a:solidFill>
            </a:endParaRPr>
          </a:p>
        </p:txBody>
      </p:sp>
      <p:sp>
        <p:nvSpPr>
          <p:cNvPr id="3" name="TextBox 2">
            <a:extLst>
              <a:ext uri="{FF2B5EF4-FFF2-40B4-BE49-F238E27FC236}">
                <a16:creationId xmlns:a16="http://schemas.microsoft.com/office/drawing/2014/main" id="{431D6EA2-D84B-4079-A63E-54FE2FFE43DA}"/>
              </a:ext>
            </a:extLst>
          </p:cNvPr>
          <p:cNvSpPr txBox="1"/>
          <p:nvPr/>
        </p:nvSpPr>
        <p:spPr>
          <a:xfrm>
            <a:off x="887506" y="1810871"/>
            <a:ext cx="10094259" cy="1477328"/>
          </a:xfrm>
          <a:prstGeom prst="rect">
            <a:avLst/>
          </a:prstGeom>
          <a:noFill/>
        </p:spPr>
        <p:txBody>
          <a:bodyPr wrap="square" rtlCol="0">
            <a:spAutoFit/>
          </a:bodyPr>
          <a:lstStyle/>
          <a:p>
            <a:r>
              <a:rPr lang="en-US" dirty="0" err="1"/>
              <a:t>message.max.bytes</a:t>
            </a:r>
            <a:endParaRPr lang="en-US" dirty="0"/>
          </a:p>
          <a:p>
            <a:endParaRPr lang="en-US" dirty="0"/>
          </a:p>
          <a:p>
            <a:r>
              <a:rPr lang="en-US" dirty="0"/>
              <a:t>The Kafka broker limits the maximum size of a message that can be produced, con‐ figured by the </a:t>
            </a:r>
            <a:r>
              <a:rPr lang="en-US" dirty="0" err="1"/>
              <a:t>message.max.bytes</a:t>
            </a:r>
            <a:r>
              <a:rPr lang="en-US" dirty="0"/>
              <a:t> parameter, which defaults to 1000000, or 1 MB. A producer that tries to send a message larger than this will receive an error back from the broker, and the message will not be accepted.</a:t>
            </a:r>
          </a:p>
        </p:txBody>
      </p:sp>
    </p:spTree>
    <p:extLst>
      <p:ext uri="{BB962C8B-B14F-4D97-AF65-F5344CB8AC3E}">
        <p14:creationId xmlns:p14="http://schemas.microsoft.com/office/powerpoint/2010/main" val="3791188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281953"/>
            <a:ext cx="9502588" cy="1477328"/>
          </a:xfrm>
          <a:prstGeom prst="rect">
            <a:avLst/>
          </a:prstGeom>
          <a:noFill/>
        </p:spPr>
        <p:txBody>
          <a:bodyPr wrap="square" rtlCol="0">
            <a:spAutoFit/>
          </a:bodyPr>
          <a:lstStyle/>
          <a:p>
            <a:r>
              <a:rPr lang="en-US" dirty="0"/>
              <a:t>The appropriate size for a Kafka cluster is determined by several factors:</a:t>
            </a:r>
          </a:p>
          <a:p>
            <a:r>
              <a:rPr lang="en-US" dirty="0"/>
              <a:t>	how much disk capacity is required for retaining messages and how much storage is 	available on a single broker</a:t>
            </a:r>
          </a:p>
          <a:p>
            <a:endParaRPr lang="en-US" dirty="0"/>
          </a:p>
          <a:p>
            <a:r>
              <a:rPr lang="en-US" dirty="0"/>
              <a:t>	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429000"/>
            <a:ext cx="9296400" cy="2585323"/>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a:p>
            <a:r>
              <a:rPr lang="en-US" dirty="0"/>
              <a:t>	The first is that all brokers must have the same configuration for the 	</a:t>
            </a:r>
          </a:p>
          <a:p>
            <a:r>
              <a:rPr lang="en-US" dirty="0"/>
              <a:t>	</a:t>
            </a:r>
            <a:r>
              <a:rPr lang="en-US" dirty="0" err="1"/>
              <a:t>zookeeper.connect</a:t>
            </a:r>
            <a:r>
              <a:rPr lang="en-US" dirty="0"/>
              <a:t> parameter (This specifies the Zookeeper ensemble and path where 	the cluster stores metadata)</a:t>
            </a:r>
          </a:p>
          <a:p>
            <a:r>
              <a:rPr lang="en-US" dirty="0"/>
              <a:t>	The second requirement is that all </a:t>
            </a:r>
            <a:r>
              <a:rPr lang="en-US" dirty="0" err="1"/>
              <a:t>brok</a:t>
            </a:r>
            <a:r>
              <a:rPr lang="en-US" dirty="0"/>
              <a:t>‐ </a:t>
            </a:r>
            <a:r>
              <a:rPr lang="en-US" dirty="0" err="1"/>
              <a:t>ers</a:t>
            </a:r>
            <a:r>
              <a:rPr lang="en-US" dirty="0"/>
              <a:t> in the cluster must have a unique value for 	the broker.id parameter (If two </a:t>
            </a:r>
            <a:r>
              <a:rPr lang="en-US" dirty="0" err="1"/>
              <a:t>brok</a:t>
            </a:r>
            <a:r>
              <a:rPr lang="en-US" dirty="0"/>
              <a:t>‐ </a:t>
            </a:r>
            <a:r>
              <a:rPr lang="en-US" dirty="0" err="1"/>
              <a:t>ers</a:t>
            </a:r>
            <a:r>
              <a:rPr lang="en-US" dirty="0"/>
              <a:t> attempt to join the same cluster with the same 	broker.id, the second broker will log an error and fail to start.)</a:t>
            </a:r>
          </a:p>
        </p:txBody>
      </p:sp>
    </p:spTree>
    <p:extLst>
      <p:ext uri="{BB962C8B-B14F-4D97-AF65-F5344CB8AC3E}">
        <p14:creationId xmlns:p14="http://schemas.microsoft.com/office/powerpoint/2010/main" val="1980984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801905" y="3169514"/>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945341" y="3262300"/>
            <a:ext cx="3281084" cy="646331"/>
          </a:xfrm>
          <a:prstGeom prst="rect">
            <a:avLst/>
          </a:prstGeom>
          <a:noFill/>
        </p:spPr>
        <p:txBody>
          <a:bodyPr wrap="square" rtlCol="0">
            <a:spAutoFit/>
          </a:bodyPr>
          <a:lstStyle/>
          <a:p>
            <a:r>
              <a:rPr lang="fr-FR" dirty="0"/>
              <a:t>Message * (</a:t>
            </a:r>
            <a:r>
              <a:rPr lang="fr-FR" dirty="0" err="1"/>
              <a:t>Required</a:t>
            </a:r>
            <a:r>
              <a:rPr lang="fr-FR" dirty="0"/>
              <a:t>) : Hello</a:t>
            </a:r>
          </a:p>
          <a:p>
            <a:r>
              <a:rPr lang="fr-FR" dirty="0"/>
              <a:t>Topic * (</a:t>
            </a:r>
            <a:r>
              <a:rPr lang="fr-FR" dirty="0" err="1"/>
              <a:t>Required</a:t>
            </a:r>
            <a:r>
              <a:rPr lang="fr-FR" dirty="0"/>
              <a:t>)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837765" y="1449632"/>
            <a:ext cx="4258235" cy="1477328"/>
          </a:xfrm>
          <a:prstGeom prst="rect">
            <a:avLst/>
          </a:prstGeom>
          <a:noFill/>
        </p:spPr>
        <p:txBody>
          <a:bodyPr wrap="square" rtlCol="0">
            <a:spAutoFit/>
          </a:bodyPr>
          <a:lstStyle/>
          <a:p>
            <a:pPr algn="ctr"/>
            <a:r>
              <a:rPr lang="fr-FR" dirty="0"/>
              <a:t>(0)</a:t>
            </a:r>
          </a:p>
          <a:p>
            <a:r>
              <a:rPr lang="fr-FR" dirty="0"/>
              <a:t>Configuration Producer:</a:t>
            </a:r>
          </a:p>
          <a:p>
            <a:r>
              <a:rPr lang="en-US" dirty="0"/>
              <a:t>	</a:t>
            </a:r>
            <a:r>
              <a:rPr lang="en-US" dirty="0" err="1"/>
              <a:t>bootstrap.servers</a:t>
            </a:r>
            <a:r>
              <a:rPr lang="en-US" dirty="0"/>
              <a:t> </a:t>
            </a:r>
          </a:p>
          <a:p>
            <a:r>
              <a:rPr lang="fr-FR" dirty="0"/>
              <a:t>	</a:t>
            </a:r>
            <a:r>
              <a:rPr lang="en-US" dirty="0"/>
              <a:t> </a:t>
            </a:r>
            <a:r>
              <a:rPr lang="en-US" dirty="0" err="1"/>
              <a:t>key.serializer</a:t>
            </a:r>
            <a:r>
              <a:rPr lang="en-US" dirty="0"/>
              <a:t> </a:t>
            </a:r>
          </a:p>
          <a:p>
            <a:r>
              <a:rPr lang="en-US" dirty="0"/>
              <a:t>	</a:t>
            </a:r>
            <a:r>
              <a:rPr lang="en-US" dirty="0" err="1"/>
              <a:t>value.serializer</a:t>
            </a:r>
            <a:endParaRPr lang="fr-FR" dirty="0"/>
          </a:p>
        </p:txBody>
      </p:sp>
      <p:sp>
        <p:nvSpPr>
          <p:cNvPr id="6" name="Rectangle 5">
            <a:extLst>
              <a:ext uri="{FF2B5EF4-FFF2-40B4-BE49-F238E27FC236}">
                <a16:creationId xmlns:a16="http://schemas.microsoft.com/office/drawing/2014/main" id="{5E54693A-9C90-4D35-992C-B70F46E3ED6A}"/>
              </a:ext>
            </a:extLst>
          </p:cNvPr>
          <p:cNvSpPr/>
          <p:nvPr/>
        </p:nvSpPr>
        <p:spPr>
          <a:xfrm>
            <a:off x="1801905" y="4774196"/>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2DAB-0BD7-4E50-9671-FF5C5813792B}"/>
              </a:ext>
            </a:extLst>
          </p:cNvPr>
          <p:cNvSpPr txBox="1"/>
          <p:nvPr/>
        </p:nvSpPr>
        <p:spPr>
          <a:xfrm>
            <a:off x="1945340" y="4866983"/>
            <a:ext cx="3137648" cy="646331"/>
          </a:xfrm>
          <a:prstGeom prst="rect">
            <a:avLst/>
          </a:prstGeom>
          <a:noFill/>
        </p:spPr>
        <p:txBody>
          <a:bodyPr wrap="square" rtlCol="0">
            <a:spAutoFit/>
          </a:bodyPr>
          <a:lstStyle/>
          <a:p>
            <a:r>
              <a:rPr lang="fr-FR" dirty="0"/>
              <a:t>Key (</a:t>
            </a:r>
            <a:r>
              <a:rPr lang="fr-FR" dirty="0" err="1"/>
              <a:t>Optional</a:t>
            </a:r>
            <a:r>
              <a:rPr lang="fr-FR" dirty="0"/>
              <a:t>) : key-message</a:t>
            </a:r>
          </a:p>
          <a:p>
            <a:r>
              <a:rPr lang="fr-FR" dirty="0"/>
              <a:t>Partition (</a:t>
            </a:r>
            <a:r>
              <a:rPr lang="fr-FR" dirty="0" err="1"/>
              <a:t>Optional</a:t>
            </a:r>
            <a:r>
              <a:rPr lang="fr-FR" dirty="0"/>
              <a:t>) : Partition0</a:t>
            </a:r>
            <a:endParaRPr lang="en-US" dirty="0"/>
          </a:p>
        </p:txBody>
      </p:sp>
      <p:pic>
        <p:nvPicPr>
          <p:cNvPr id="9" name="Picture 8">
            <a:extLst>
              <a:ext uri="{FF2B5EF4-FFF2-40B4-BE49-F238E27FC236}">
                <a16:creationId xmlns:a16="http://schemas.microsoft.com/office/drawing/2014/main" id="{5BF9E5EB-A39D-42F2-88BC-883F6D2820EB}"/>
              </a:ext>
            </a:extLst>
          </p:cNvPr>
          <p:cNvPicPr>
            <a:picLocks noChangeAspect="1"/>
          </p:cNvPicPr>
          <p:nvPr/>
        </p:nvPicPr>
        <p:blipFill>
          <a:blip r:embed="rId2"/>
          <a:stretch>
            <a:fillRect/>
          </a:stretch>
        </p:blipFill>
        <p:spPr>
          <a:xfrm>
            <a:off x="5456885" y="1357543"/>
            <a:ext cx="6735115" cy="4734586"/>
          </a:xfrm>
          <a:prstGeom prst="rect">
            <a:avLst/>
          </a:prstGeom>
        </p:spPr>
      </p:pic>
    </p:spTree>
    <p:extLst>
      <p:ext uri="{BB962C8B-B14F-4D97-AF65-F5344CB8AC3E}">
        <p14:creationId xmlns:p14="http://schemas.microsoft.com/office/powerpoint/2010/main" val="175771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923330"/>
          </a:xfrm>
          <a:prstGeom prst="rect">
            <a:avLst/>
          </a:prstGeom>
          <a:noFill/>
        </p:spPr>
        <p:txBody>
          <a:bodyPr wrap="square" rtlCol="0">
            <a:spAutoFit/>
          </a:bodyPr>
          <a:lstStyle/>
          <a:p>
            <a:r>
              <a:rPr lang="fr-FR" dirty="0" err="1"/>
              <a:t>Without</a:t>
            </a:r>
            <a:r>
              <a:rPr lang="fr-FR" dirty="0"/>
              <a:t> Key</a:t>
            </a:r>
          </a:p>
          <a:p>
            <a:r>
              <a:rPr lang="en-US" dirty="0"/>
              <a:t>(round-robin algorithm)</a:t>
            </a:r>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err="1"/>
              <a:t>KafkaProducer</a:t>
            </a:r>
            <a:r>
              <a:rPr lang="en-US" dirty="0"/>
              <a:t> 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412376" y="1837765"/>
            <a:ext cx="11223811" cy="3970318"/>
          </a:xfrm>
          <a:prstGeom prst="rect">
            <a:avLst/>
          </a:prstGeom>
          <a:noFill/>
        </p:spPr>
        <p:txBody>
          <a:bodyPr wrap="square" rtlCol="0">
            <a:spAutoFit/>
          </a:bodyPr>
          <a:lstStyle/>
          <a:p>
            <a:r>
              <a:rPr lang="en-US" dirty="0"/>
              <a:t>Once we instantiate a producer, it is time to start sending messages :</a:t>
            </a:r>
          </a:p>
          <a:p>
            <a:endParaRPr lang="en-US" dirty="0"/>
          </a:p>
          <a:p>
            <a:r>
              <a:rPr lang="en-US" b="1" dirty="0"/>
              <a:t>Fire-and-forget</a:t>
            </a:r>
          </a:p>
          <a:p>
            <a:r>
              <a:rPr lang="en-US" dirty="0"/>
              <a:t>We send a message to the server and don’t really care if it arrives </a:t>
            </a:r>
            <a:r>
              <a:rPr lang="en-US" dirty="0" err="1"/>
              <a:t>succesfully</a:t>
            </a:r>
            <a:r>
              <a:rPr lang="en-US" dirty="0"/>
              <a:t> or not. Most of the time, it will arrive successfully, since Kafka is highly available and the producer will retry sending messages automatically. However, some </a:t>
            </a:r>
            <a:r>
              <a:rPr lang="en-US" dirty="0" err="1"/>
              <a:t>mes</a:t>
            </a:r>
            <a:r>
              <a:rPr lang="en-US" dirty="0"/>
              <a:t>‐ sages will get lost using this method.</a:t>
            </a:r>
          </a:p>
          <a:p>
            <a:endParaRPr lang="en-US" dirty="0"/>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
        <p:nvSpPr>
          <p:cNvPr id="4" name="TextBox 3">
            <a:extLst>
              <a:ext uri="{FF2B5EF4-FFF2-40B4-BE49-F238E27FC236}">
                <a16:creationId xmlns:a16="http://schemas.microsoft.com/office/drawing/2014/main" id="{5AD573C9-A3B9-4C8F-B953-9773A25DF85E}"/>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2271806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358588" y="932330"/>
            <a:ext cx="11573435" cy="4524315"/>
          </a:xfrm>
          <a:prstGeom prst="rect">
            <a:avLst/>
          </a:prstGeom>
          <a:noFill/>
        </p:spPr>
        <p:txBody>
          <a:bodyPr wrap="square" rtlCol="0">
            <a:spAutoFit/>
          </a:bodyPr>
          <a:lstStyle/>
          <a:p>
            <a:r>
              <a:rPr lang="en-US" b="1" dirty="0"/>
              <a:t>Synchronous send </a:t>
            </a:r>
            <a:r>
              <a:rPr lang="en-US" dirty="0"/>
              <a:t>:</a:t>
            </a:r>
          </a:p>
          <a:p>
            <a:r>
              <a:rPr lang="en-US" dirty="0"/>
              <a:t>We send a message, the send() method returns a Future object, and we use get() to wait on the future and see if the send() was successful or not.</a:t>
            </a:r>
          </a:p>
          <a:p>
            <a:r>
              <a:rPr lang="en-US" dirty="0"/>
              <a:t> </a:t>
            </a:r>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a:t>
            </a:r>
            <a:r>
              <a:rPr lang="en-US" b="1" dirty="0"/>
              <a:t>.get()</a:t>
            </a:r>
            <a:r>
              <a:rPr lang="en-US" dirty="0"/>
              <a: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r>
              <a:rPr lang="en-US" dirty="0"/>
              <a:t>using </a:t>
            </a:r>
            <a:r>
              <a:rPr lang="en-US" dirty="0" err="1"/>
              <a:t>Future.get</a:t>
            </a:r>
            <a:r>
              <a:rPr lang="en-US" dirty="0"/>
              <a:t>() to wait for a reply from Kafka. This method will throw an exception if the record is not sent successfully to Kafka</a:t>
            </a:r>
          </a:p>
          <a:p>
            <a:endParaRPr lang="en-US" dirty="0"/>
          </a:p>
          <a:p>
            <a:endParaRPr lang="en-US" dirty="0"/>
          </a:p>
        </p:txBody>
      </p:sp>
      <p:sp>
        <p:nvSpPr>
          <p:cNvPr id="3" name="TextBox 2">
            <a:extLst>
              <a:ext uri="{FF2B5EF4-FFF2-40B4-BE49-F238E27FC236}">
                <a16:creationId xmlns:a16="http://schemas.microsoft.com/office/drawing/2014/main" id="{A07D01A3-DAB2-4912-BC92-B97004C5E1A2}"/>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3542137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b="1"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331694" y="2608729"/>
            <a:ext cx="11178988" cy="2862322"/>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a:t>
            </a:r>
          </a:p>
          <a:p>
            <a:r>
              <a:rPr lang="en-US" dirty="0"/>
              <a:t>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6AA96-C337-421E-B14A-B03B7ED4B7D6}"/>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Producers</a:t>
            </a:r>
          </a:p>
        </p:txBody>
      </p:sp>
      <p:sp>
        <p:nvSpPr>
          <p:cNvPr id="3" name="TextBox 2">
            <a:extLst>
              <a:ext uri="{FF2B5EF4-FFF2-40B4-BE49-F238E27FC236}">
                <a16:creationId xmlns:a16="http://schemas.microsoft.com/office/drawing/2014/main" id="{3849DB0F-24C8-403C-B5FF-BA9E6546BF32}"/>
              </a:ext>
            </a:extLst>
          </p:cNvPr>
          <p:cNvSpPr txBox="1"/>
          <p:nvPr/>
        </p:nvSpPr>
        <p:spPr>
          <a:xfrm>
            <a:off x="1299883" y="2312894"/>
            <a:ext cx="9332259" cy="1200329"/>
          </a:xfrm>
          <a:prstGeom prst="rect">
            <a:avLst/>
          </a:prstGeom>
          <a:noFill/>
        </p:spPr>
        <p:txBody>
          <a:bodyPr wrap="square" rtlCol="0">
            <a:spAutoFit/>
          </a:bodyPr>
          <a:lstStyle/>
          <a:p>
            <a:r>
              <a:rPr lang="en-US" b="1" dirty="0"/>
              <a:t>acks </a:t>
            </a:r>
          </a:p>
          <a:p>
            <a:r>
              <a:rPr lang="en-US" dirty="0"/>
              <a:t>The acks parameter controls how many partition replicas must receive the record before the producer can consider the write successful. This option has a significant impact on how likely messages are to be lost</a:t>
            </a:r>
          </a:p>
        </p:txBody>
      </p:sp>
      <p:sp>
        <p:nvSpPr>
          <p:cNvPr id="4" name="TextBox 3">
            <a:extLst>
              <a:ext uri="{FF2B5EF4-FFF2-40B4-BE49-F238E27FC236}">
                <a16:creationId xmlns:a16="http://schemas.microsoft.com/office/drawing/2014/main" id="{2745A035-BE22-4C80-B49B-7314F89E6C3C}"/>
              </a:ext>
            </a:extLst>
          </p:cNvPr>
          <p:cNvSpPr txBox="1"/>
          <p:nvPr/>
        </p:nvSpPr>
        <p:spPr>
          <a:xfrm>
            <a:off x="1178859" y="4069977"/>
            <a:ext cx="9574306" cy="1754326"/>
          </a:xfrm>
          <a:prstGeom prst="rect">
            <a:avLst/>
          </a:prstGeom>
          <a:noFill/>
        </p:spPr>
        <p:txBody>
          <a:bodyPr wrap="square" rtlCol="0">
            <a:spAutoFit/>
          </a:bodyPr>
          <a:lstStyle/>
          <a:p>
            <a:r>
              <a:rPr lang="en-US" dirty="0"/>
              <a:t>If acks=0, the producer will not wait for a reply from the broker before assuming the message was sent successfully. This means that if something went wrong and</a:t>
            </a:r>
          </a:p>
          <a:p>
            <a:r>
              <a:rPr lang="en-US" dirty="0"/>
              <a:t>the broker did not receive the message, the producer will not know about it and the message will be lost. However, because the producer is not waiting for any response from the server, it can send messages as fast as the network will support, so this setting can be used to achieve very high throughput.</a:t>
            </a:r>
          </a:p>
        </p:txBody>
      </p:sp>
    </p:spTree>
    <p:extLst>
      <p:ext uri="{BB962C8B-B14F-4D97-AF65-F5344CB8AC3E}">
        <p14:creationId xmlns:p14="http://schemas.microsoft.com/office/powerpoint/2010/main" val="785702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99799-669D-42FD-BFAE-14FFF3D592A3}"/>
              </a:ext>
            </a:extLst>
          </p:cNvPr>
          <p:cNvSpPr txBox="1"/>
          <p:nvPr/>
        </p:nvSpPr>
        <p:spPr>
          <a:xfrm>
            <a:off x="887506" y="1837765"/>
            <a:ext cx="10058400" cy="2862322"/>
          </a:xfrm>
          <a:prstGeom prst="rect">
            <a:avLst/>
          </a:prstGeom>
          <a:noFill/>
        </p:spPr>
        <p:txBody>
          <a:bodyPr wrap="square" rtlCol="0">
            <a:spAutoFit/>
          </a:bodyPr>
          <a:lstStyle/>
          <a:p>
            <a:r>
              <a:rPr lang="en-US" dirty="0"/>
              <a:t>If acks=1, the producer will receive a success response from the broker the moment the leader replica received the message. If the message can’t be written to the leader (e.g., if the leader crashed and a new leader was not elected yet), the producer will receive an error response and can retry sending the message, avoiding potential loss of data. The message can still get lost if the leader crashes and a replica without this message gets elected as the new leader (via unclean leader election). In this case, throughput depends on whether we send messages synchronously or asynchronously. If our client code waits for a reply from the server (by calling the get() method of the Future object returned when sending a message) it will obviously increase latency significantly (at least by a network roundtrip). If the client uses callbacks, latency will be hidden, but throughput will be limited by the number of in-flight messages (i.e., how many messages the pro‐ </a:t>
            </a:r>
            <a:r>
              <a:rPr lang="en-US" dirty="0" err="1"/>
              <a:t>ducer</a:t>
            </a:r>
            <a:r>
              <a:rPr lang="en-US" dirty="0"/>
              <a:t> will send before receiving replies from the server).</a:t>
            </a:r>
          </a:p>
        </p:txBody>
      </p:sp>
    </p:spTree>
    <p:extLst>
      <p:ext uri="{BB962C8B-B14F-4D97-AF65-F5344CB8AC3E}">
        <p14:creationId xmlns:p14="http://schemas.microsoft.com/office/powerpoint/2010/main" val="3061367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72BA-63A0-4356-83DC-70AFD2E92BAC}"/>
              </a:ext>
            </a:extLst>
          </p:cNvPr>
          <p:cNvSpPr txBox="1"/>
          <p:nvPr/>
        </p:nvSpPr>
        <p:spPr>
          <a:xfrm>
            <a:off x="1138519" y="2690336"/>
            <a:ext cx="9574305" cy="1477328"/>
          </a:xfrm>
          <a:prstGeom prst="rect">
            <a:avLst/>
          </a:prstGeom>
          <a:noFill/>
        </p:spPr>
        <p:txBody>
          <a:bodyPr wrap="square" rtlCol="0">
            <a:spAutoFit/>
          </a:bodyPr>
          <a:lstStyle/>
          <a:p>
            <a:r>
              <a:rPr lang="en-US" dirty="0"/>
              <a:t>If acks=all, the producer will receive a success response from the broker once all in-sync replicas received the message. This is the safest mode since you can make sure more than one broker has the message and that the message will survive even in the case of crash. However, the latency we discussed in the acks=1 case will be even higher, since we will be wait‐ </a:t>
            </a:r>
            <a:r>
              <a:rPr lang="en-US" dirty="0" err="1"/>
              <a:t>ing</a:t>
            </a:r>
            <a:r>
              <a:rPr lang="en-US" dirty="0"/>
              <a:t> for more than just one broker to receive the message.</a:t>
            </a:r>
          </a:p>
        </p:txBody>
      </p:sp>
    </p:spTree>
    <p:extLst>
      <p:ext uri="{BB962C8B-B14F-4D97-AF65-F5344CB8AC3E}">
        <p14:creationId xmlns:p14="http://schemas.microsoft.com/office/powerpoint/2010/main" val="341578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6A8BA-4121-419A-BD7C-2B716AE2F16D}"/>
              </a:ext>
            </a:extLst>
          </p:cNvPr>
          <p:cNvSpPr txBox="1"/>
          <p:nvPr/>
        </p:nvSpPr>
        <p:spPr>
          <a:xfrm>
            <a:off x="923365" y="636494"/>
            <a:ext cx="10201835" cy="1754326"/>
          </a:xfrm>
          <a:prstGeom prst="rect">
            <a:avLst/>
          </a:prstGeom>
          <a:noFill/>
        </p:spPr>
        <p:txBody>
          <a:bodyPr wrap="square" rtlCol="0">
            <a:spAutoFit/>
          </a:bodyPr>
          <a:lstStyle/>
          <a:p>
            <a:r>
              <a:rPr lang="en-US" b="1" dirty="0" err="1"/>
              <a:t>buffer.memory</a:t>
            </a:r>
            <a:r>
              <a:rPr lang="en-US" b="1" dirty="0"/>
              <a:t> </a:t>
            </a:r>
          </a:p>
          <a:p>
            <a:r>
              <a:rPr lang="en-US" dirty="0"/>
              <a:t>This sets the amount of memory the producer will use to buffer messages waiting to be sent to brokers. If messages are sent by the application faster than they can be delivered to the server, the producer may run out of space and additional send() calls will either block or throw an exception, based on the </a:t>
            </a:r>
            <a:r>
              <a:rPr lang="en-US" dirty="0" err="1"/>
              <a:t>block.on.buffer.full</a:t>
            </a:r>
            <a:r>
              <a:rPr lang="en-US" dirty="0"/>
              <a:t> param‐ </a:t>
            </a:r>
            <a:r>
              <a:rPr lang="en-US" dirty="0" err="1"/>
              <a:t>eter</a:t>
            </a:r>
            <a:r>
              <a:rPr lang="en-US" dirty="0"/>
              <a:t> (replaced with max.block.ms in release 0.9.0.0, which allows blocking for a </a:t>
            </a:r>
            <a:r>
              <a:rPr lang="en-US" dirty="0" err="1"/>
              <a:t>cer</a:t>
            </a:r>
            <a:r>
              <a:rPr lang="en-US" dirty="0"/>
              <a:t>‐ </a:t>
            </a:r>
            <a:r>
              <a:rPr lang="en-US" dirty="0" err="1"/>
              <a:t>tain</a:t>
            </a:r>
            <a:r>
              <a:rPr lang="en-US" dirty="0"/>
              <a:t> time and then throwing an exception).</a:t>
            </a:r>
          </a:p>
        </p:txBody>
      </p:sp>
      <p:sp>
        <p:nvSpPr>
          <p:cNvPr id="3" name="TextBox 2">
            <a:extLst>
              <a:ext uri="{FF2B5EF4-FFF2-40B4-BE49-F238E27FC236}">
                <a16:creationId xmlns:a16="http://schemas.microsoft.com/office/drawing/2014/main" id="{7A789EAB-ADE9-43BD-8FA0-521F3588B5BE}"/>
              </a:ext>
            </a:extLst>
          </p:cNvPr>
          <p:cNvSpPr txBox="1"/>
          <p:nvPr/>
        </p:nvSpPr>
        <p:spPr>
          <a:xfrm>
            <a:off x="797858" y="3276600"/>
            <a:ext cx="10327342" cy="2308324"/>
          </a:xfrm>
          <a:prstGeom prst="rect">
            <a:avLst/>
          </a:prstGeom>
          <a:noFill/>
        </p:spPr>
        <p:txBody>
          <a:bodyPr wrap="square" rtlCol="0">
            <a:spAutoFit/>
          </a:bodyPr>
          <a:lstStyle/>
          <a:p>
            <a:r>
              <a:rPr lang="en-US" b="1" dirty="0" err="1"/>
              <a:t>compression.type</a:t>
            </a:r>
            <a:r>
              <a:rPr lang="en-US" b="1" dirty="0"/>
              <a:t> </a:t>
            </a:r>
          </a:p>
          <a:p>
            <a:r>
              <a:rPr lang="en-US" dirty="0"/>
              <a:t>By default, messages are sent uncompressed. This parameter can be set to snappy, </a:t>
            </a:r>
            <a:r>
              <a:rPr lang="en-US" dirty="0" err="1"/>
              <a:t>gzip</a:t>
            </a:r>
            <a:r>
              <a:rPr lang="en-US" dirty="0"/>
              <a:t>, or lz4, in which case the corresponding compression algorithms will be used to compress the data before sending it to the brokers. Snappy compression was invented by Google to provide decent compression ratios with low CPU overhead and good performance, so it is recommended in cases where both performance and bandwidth are a concern. </a:t>
            </a:r>
            <a:r>
              <a:rPr lang="en-US" dirty="0" err="1"/>
              <a:t>Gzip</a:t>
            </a:r>
            <a:r>
              <a:rPr lang="en-US" dirty="0"/>
              <a:t> compression will typically use more CPU and time but result in better compression ratios, so it recommended in cases where network bandwidth is more restricted. By enabling compression, you reduce network utilization and </a:t>
            </a:r>
            <a:r>
              <a:rPr lang="en-US" dirty="0" err="1"/>
              <a:t>stor</a:t>
            </a:r>
            <a:r>
              <a:rPr lang="en-US" dirty="0"/>
              <a:t>‐ age, which is often a bottleneck when sending messages to Kafka.</a:t>
            </a:r>
          </a:p>
        </p:txBody>
      </p:sp>
    </p:spTree>
    <p:extLst>
      <p:ext uri="{BB962C8B-B14F-4D97-AF65-F5344CB8AC3E}">
        <p14:creationId xmlns:p14="http://schemas.microsoft.com/office/powerpoint/2010/main" val="2013865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BDEC6-0151-446A-8FE3-0D119C3B1CDC}"/>
              </a:ext>
            </a:extLst>
          </p:cNvPr>
          <p:cNvSpPr txBox="1"/>
          <p:nvPr/>
        </p:nvSpPr>
        <p:spPr>
          <a:xfrm>
            <a:off x="1075765" y="663388"/>
            <a:ext cx="10354235" cy="1754326"/>
          </a:xfrm>
          <a:prstGeom prst="rect">
            <a:avLst/>
          </a:prstGeom>
          <a:noFill/>
        </p:spPr>
        <p:txBody>
          <a:bodyPr wrap="square" rtlCol="0">
            <a:spAutoFit/>
          </a:bodyPr>
          <a:lstStyle/>
          <a:p>
            <a:r>
              <a:rPr lang="en-US" b="1" dirty="0"/>
              <a:t>retries</a:t>
            </a:r>
            <a:r>
              <a:rPr lang="en-US" dirty="0"/>
              <a:t> </a:t>
            </a:r>
          </a:p>
          <a:p>
            <a:r>
              <a:rPr lang="en-US" dirty="0"/>
              <a:t>When the producer receives an error message from the server</a:t>
            </a:r>
          </a:p>
          <a:p>
            <a:r>
              <a:rPr lang="en-US" dirty="0"/>
              <a:t>Parameter will control how many times the producer will retry sending the message before giving up and notifying the client of an issue</a:t>
            </a:r>
          </a:p>
          <a:p>
            <a:r>
              <a:rPr lang="en-US" dirty="0"/>
              <a:t>By default, the producer will wait 100ms between retries, but you can control this using the retry.backoff.ms </a:t>
            </a:r>
            <a:r>
              <a:rPr lang="en-US" dirty="0" err="1"/>
              <a:t>parame</a:t>
            </a:r>
            <a:r>
              <a:rPr lang="en-US" dirty="0"/>
              <a:t>‐ </a:t>
            </a:r>
            <a:r>
              <a:rPr lang="en-US" dirty="0" err="1"/>
              <a:t>ter</a:t>
            </a:r>
            <a:endParaRPr lang="en-US" dirty="0"/>
          </a:p>
        </p:txBody>
      </p:sp>
      <p:sp>
        <p:nvSpPr>
          <p:cNvPr id="3" name="TextBox 2">
            <a:extLst>
              <a:ext uri="{FF2B5EF4-FFF2-40B4-BE49-F238E27FC236}">
                <a16:creationId xmlns:a16="http://schemas.microsoft.com/office/drawing/2014/main" id="{BEAB4F75-801A-4ED0-B2BE-3B3B765620FC}"/>
              </a:ext>
            </a:extLst>
          </p:cNvPr>
          <p:cNvSpPr txBox="1"/>
          <p:nvPr/>
        </p:nvSpPr>
        <p:spPr>
          <a:xfrm>
            <a:off x="1075765" y="4123765"/>
            <a:ext cx="9547412" cy="1200329"/>
          </a:xfrm>
          <a:prstGeom prst="rect">
            <a:avLst/>
          </a:prstGeom>
          <a:noFill/>
        </p:spPr>
        <p:txBody>
          <a:bodyPr wrap="square" rtlCol="0">
            <a:spAutoFit/>
          </a:bodyPr>
          <a:lstStyle/>
          <a:p>
            <a:r>
              <a:rPr lang="en-US" b="1" dirty="0"/>
              <a:t>max.block.ms</a:t>
            </a:r>
          </a:p>
          <a:p>
            <a:r>
              <a:rPr lang="en-US" dirty="0"/>
              <a:t>This parameter controls how long the producer will block when calling send() and when explicitly requesting metadata via </a:t>
            </a:r>
            <a:r>
              <a:rPr lang="en-US" dirty="0" err="1"/>
              <a:t>partitionsFor</a:t>
            </a:r>
            <a:r>
              <a:rPr lang="en-US" dirty="0"/>
              <a:t>(). Those methods block when the producer’s send buffer is full or when metadata is not available. When max.block.ms is reached, a timeout exception is thrown</a:t>
            </a:r>
          </a:p>
        </p:txBody>
      </p:sp>
    </p:spTree>
    <p:extLst>
      <p:ext uri="{BB962C8B-B14F-4D97-AF65-F5344CB8AC3E}">
        <p14:creationId xmlns:p14="http://schemas.microsoft.com/office/powerpoint/2010/main" val="2556239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19391</TotalTime>
  <Words>8210</Words>
  <Application>Microsoft Office PowerPoint</Application>
  <PresentationFormat>Widescreen</PresentationFormat>
  <Paragraphs>487</Paragraphs>
  <Slides>158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158</vt:i4>
      </vt:variant>
    </vt:vector>
  </HeadingPairs>
  <TitlesOfParts>
    <vt:vector size="171" baseType="lpstr">
      <vt:lpstr>Arial</vt:lpstr>
      <vt:lpstr>Calibri</vt:lpstr>
      <vt:lpstr>Calibri Light</vt:lpstr>
      <vt:lpstr>PolySans</vt:lpstr>
      <vt:lpstr>Roboto</vt:lpstr>
      <vt:lpstr>sohne</vt:lpstr>
      <vt:lpstr>Söhne</vt:lpstr>
      <vt:lpstr>Söhne Mono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341</cp:revision>
  <dcterms:created xsi:type="dcterms:W3CDTF">2023-12-04T09:42:08Z</dcterms:created>
  <dcterms:modified xsi:type="dcterms:W3CDTF">2024-04-19T21:33:24Z</dcterms:modified>
</cp:coreProperties>
</file>